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75"/>
  </p:notesMasterIdLst>
  <p:sldIdLst>
    <p:sldId id="326" r:id="rId2"/>
    <p:sldId id="336" r:id="rId3"/>
    <p:sldId id="337" r:id="rId4"/>
    <p:sldId id="327" r:id="rId5"/>
    <p:sldId id="329" r:id="rId6"/>
    <p:sldId id="461" r:id="rId7"/>
    <p:sldId id="334" r:id="rId8"/>
    <p:sldId id="429" r:id="rId9"/>
    <p:sldId id="370" r:id="rId10"/>
    <p:sldId id="372" r:id="rId11"/>
    <p:sldId id="338" r:id="rId12"/>
    <p:sldId id="333" r:id="rId13"/>
    <p:sldId id="464" r:id="rId14"/>
    <p:sldId id="477" r:id="rId15"/>
    <p:sldId id="474" r:id="rId16"/>
    <p:sldId id="462" r:id="rId17"/>
    <p:sldId id="436" r:id="rId18"/>
    <p:sldId id="449" r:id="rId19"/>
    <p:sldId id="437" r:id="rId20"/>
    <p:sldId id="473" r:id="rId21"/>
    <p:sldId id="400" r:id="rId22"/>
    <p:sldId id="416" r:id="rId23"/>
    <p:sldId id="500" r:id="rId24"/>
    <p:sldId id="376" r:id="rId25"/>
    <p:sldId id="377" r:id="rId26"/>
    <p:sldId id="475" r:id="rId27"/>
    <p:sldId id="380" r:id="rId28"/>
    <p:sldId id="472" r:id="rId29"/>
    <p:sldId id="480" r:id="rId30"/>
    <p:sldId id="384" r:id="rId31"/>
    <p:sldId id="479" r:id="rId32"/>
    <p:sldId id="478" r:id="rId33"/>
    <p:sldId id="468" r:id="rId34"/>
    <p:sldId id="421" r:id="rId35"/>
    <p:sldId id="481" r:id="rId36"/>
    <p:sldId id="419" r:id="rId37"/>
    <p:sldId id="397" r:id="rId38"/>
    <p:sldId id="393" r:id="rId39"/>
    <p:sldId id="483" r:id="rId40"/>
    <p:sldId id="396" r:id="rId41"/>
    <p:sldId id="346" r:id="rId42"/>
    <p:sldId id="352" r:id="rId43"/>
    <p:sldId id="485" r:id="rId44"/>
    <p:sldId id="486" r:id="rId45"/>
    <p:sldId id="487" r:id="rId46"/>
    <p:sldId id="399" r:id="rId47"/>
    <p:sldId id="488" r:id="rId48"/>
    <p:sldId id="432" r:id="rId49"/>
    <p:sldId id="414" r:id="rId50"/>
    <p:sldId id="403" r:id="rId51"/>
    <p:sldId id="489" r:id="rId52"/>
    <p:sldId id="490" r:id="rId53"/>
    <p:sldId id="363" r:id="rId54"/>
    <p:sldId id="361" r:id="rId55"/>
    <p:sldId id="362" r:id="rId56"/>
    <p:sldId id="491" r:id="rId57"/>
    <p:sldId id="347" r:id="rId58"/>
    <p:sldId id="369" r:id="rId59"/>
    <p:sldId id="463" r:id="rId60"/>
    <p:sldId id="368" r:id="rId61"/>
    <p:sldId id="408" r:id="rId62"/>
    <p:sldId id="410" r:id="rId63"/>
    <p:sldId id="499" r:id="rId64"/>
    <p:sldId id="297" r:id="rId65"/>
    <p:sldId id="503" r:id="rId66"/>
    <p:sldId id="494" r:id="rId67"/>
    <p:sldId id="453" r:id="rId68"/>
    <p:sldId id="496" r:id="rId69"/>
    <p:sldId id="495" r:id="rId70"/>
    <p:sldId id="497" r:id="rId71"/>
    <p:sldId id="498" r:id="rId72"/>
    <p:sldId id="402" r:id="rId73"/>
    <p:sldId id="412" r:id="rId7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5DD1"/>
    <a:srgbClr val="D655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1" autoAdjust="0"/>
    <p:restoredTop sz="92799" autoAdjust="0"/>
  </p:normalViewPr>
  <p:slideViewPr>
    <p:cSldViewPr>
      <p:cViewPr>
        <p:scale>
          <a:sx n="70" d="100"/>
          <a:sy n="70" d="100"/>
        </p:scale>
        <p:origin x="-1392" y="-90"/>
      </p:cViewPr>
      <p:guideLst>
        <p:guide orient="horz" pos="2160"/>
        <p:guide pos="2880"/>
      </p:guideLst>
    </p:cSldViewPr>
  </p:slideViewPr>
  <p:outlineViewPr>
    <p:cViewPr>
      <p:scale>
        <a:sx n="33" d="100"/>
        <a:sy n="33" d="100"/>
      </p:scale>
      <p:origin x="0" y="1896"/>
    </p:cViewPr>
  </p:outlineViewPr>
  <p:notesTextViewPr>
    <p:cViewPr>
      <p:scale>
        <a:sx n="100" d="100"/>
        <a:sy n="100" d="100"/>
      </p:scale>
      <p:origin x="0" y="0"/>
    </p:cViewPr>
  </p:notesTextViewPr>
  <p:sorterViewPr>
    <p:cViewPr>
      <p:scale>
        <a:sx n="50" d="100"/>
        <a:sy n="50" d="100"/>
      </p:scale>
      <p:origin x="0" y="34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3B59601-F89B-4136-A4BE-9519741D33C2}" type="datetimeFigureOut">
              <a:rPr lang="ru-RU"/>
              <a:pPr>
                <a:defRPr/>
              </a:pPr>
              <a:t>04.03.2015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AC4C150-9DD0-4512-9EA4-4AE7C2FB4F44}" type="slidenum">
              <a:rPr lang="ru-RU"/>
              <a:pPr>
                <a:defRPr/>
              </a:pPr>
              <a:t>‹#›</a:t>
            </a:fld>
            <a:endParaRPr lang="ru-RU"/>
          </a:p>
        </p:txBody>
      </p:sp>
    </p:spTree>
    <p:extLst>
      <p:ext uri="{BB962C8B-B14F-4D97-AF65-F5344CB8AC3E}">
        <p14:creationId xmlns:p14="http://schemas.microsoft.com/office/powerpoint/2010/main" val="7703711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pPr>
              <a:defRPr/>
            </a:pPr>
            <a:fld id="{AAC4C150-9DD0-4512-9EA4-4AE7C2FB4F44}" type="slidenum">
              <a:rPr lang="ru-RU" smtClean="0"/>
              <a:pPr>
                <a:defRPr/>
              </a:pPr>
              <a:t>19</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pPr>
              <a:defRPr/>
            </a:pPr>
            <a:fld id="{AAC4C150-9DD0-4512-9EA4-4AE7C2FB4F44}" type="slidenum">
              <a:rPr lang="ru-RU" smtClean="0"/>
              <a:pPr>
                <a:defRPr/>
              </a:pPr>
              <a:t>32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ru-RU" dirty="0"/>
          </a:p>
        </p:txBody>
      </p:sp>
      <p:sp>
        <p:nvSpPr>
          <p:cNvPr id="4" name="Місце для номера слайда 3"/>
          <p:cNvSpPr>
            <a:spLocks noGrp="1"/>
          </p:cNvSpPr>
          <p:nvPr>
            <p:ph type="sldNum" sz="quarter" idx="10"/>
          </p:nvPr>
        </p:nvSpPr>
        <p:spPr/>
        <p:txBody>
          <a:bodyPr/>
          <a:lstStyle/>
          <a:p>
            <a:pPr>
              <a:defRPr/>
            </a:pPr>
            <a:fld id="{AAC4C150-9DD0-4512-9EA4-4AE7C2FB4F44}" type="slidenum">
              <a:rPr lang="ru-RU" smtClean="0"/>
              <a:pPr>
                <a:defRPr/>
              </a:pPr>
              <a:t>39</a:t>
            </a:fld>
            <a:endParaRPr lang="ru-RU"/>
          </a:p>
        </p:txBody>
      </p:sp>
    </p:spTree>
    <p:extLst>
      <p:ext uri="{BB962C8B-B14F-4D97-AF65-F5344CB8AC3E}">
        <p14:creationId xmlns:p14="http://schemas.microsoft.com/office/powerpoint/2010/main" val="236785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ru-RU" dirty="0"/>
          </a:p>
        </p:txBody>
      </p:sp>
      <p:sp>
        <p:nvSpPr>
          <p:cNvPr id="4" name="Місце для номера слайда 3"/>
          <p:cNvSpPr>
            <a:spLocks noGrp="1"/>
          </p:cNvSpPr>
          <p:nvPr>
            <p:ph type="sldNum" sz="quarter" idx="10"/>
          </p:nvPr>
        </p:nvSpPr>
        <p:spPr/>
        <p:txBody>
          <a:bodyPr/>
          <a:lstStyle/>
          <a:p>
            <a:pPr>
              <a:defRPr/>
            </a:pPr>
            <a:fld id="{AAC4C150-9DD0-4512-9EA4-4AE7C2FB4F44}" type="slidenum">
              <a:rPr lang="ru-RU" smtClean="0"/>
              <a:pPr>
                <a:defRPr/>
              </a:pPr>
              <a:t>52</a:t>
            </a:fld>
            <a:endParaRPr lang="ru-RU"/>
          </a:p>
        </p:txBody>
      </p:sp>
    </p:spTree>
    <p:extLst>
      <p:ext uri="{BB962C8B-B14F-4D97-AF65-F5344CB8AC3E}">
        <p14:creationId xmlns:p14="http://schemas.microsoft.com/office/powerpoint/2010/main" val="136219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noFill/>
          <a:ln>
            <a:solidFill>
              <a:srgbClr val="000000"/>
            </a:solidFill>
            <a:miter lim="800000"/>
            <a:headEnd/>
            <a:tailEnd/>
          </a:ln>
        </p:spPr>
      </p:sp>
      <p:sp>
        <p:nvSpPr>
          <p:cNvPr id="64515"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uk-UA" smtClean="0"/>
          </a:p>
        </p:txBody>
      </p:sp>
      <p:sp>
        <p:nvSpPr>
          <p:cNvPr id="6451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C789A8-76CC-48EC-A6C9-E5933592B49C}" type="slidenum">
              <a:rPr lang="ru-RU"/>
              <a:pPr fontAlgn="base">
                <a:spcBef>
                  <a:spcPct val="0"/>
                </a:spcBef>
                <a:spcAft>
                  <a:spcPct val="0"/>
                </a:spcAft>
              </a:pPr>
              <a:t>60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pPr>
              <a:defRPr/>
            </a:pPr>
            <a:fld id="{F0720E3E-1C30-4068-AEDF-30182A8516AD}" type="datetimeFigureOut">
              <a:rPr lang="ru-RU" smtClean="0"/>
              <a:pPr>
                <a:defRPr/>
              </a:pPr>
              <a:t>04.03.2015</a:t>
            </a:fld>
            <a:endParaRPr lang="ru-RU"/>
          </a:p>
        </p:txBody>
      </p:sp>
      <p:sp>
        <p:nvSpPr>
          <p:cNvPr id="17" name="Нижний колонтитул 16"/>
          <p:cNvSpPr>
            <a:spLocks noGrp="1"/>
          </p:cNvSpPr>
          <p:nvPr>
            <p:ph type="ftr" sz="quarter" idx="11"/>
          </p:nvPr>
        </p:nvSpPr>
        <p:spPr/>
        <p:txBody>
          <a:bodyPr/>
          <a:lstStyle/>
          <a:p>
            <a:pPr>
              <a:defRPr/>
            </a:pPr>
            <a:endParaRPr lang="ru-RU"/>
          </a:p>
        </p:txBody>
      </p:sp>
      <p:sp>
        <p:nvSpPr>
          <p:cNvPr id="29" name="Номер слайда 28"/>
          <p:cNvSpPr>
            <a:spLocks noGrp="1"/>
          </p:cNvSpPr>
          <p:nvPr>
            <p:ph type="sldNum" sz="quarter" idx="12"/>
          </p:nvPr>
        </p:nvSpPr>
        <p:spPr/>
        <p:txBody>
          <a:bodyPr/>
          <a:lstStyle/>
          <a:p>
            <a:pPr>
              <a:defRPr/>
            </a:pPr>
            <a:fld id="{199F2E09-BDDE-4DCD-AEC4-C6C4A71B7A8F}" type="slidenum">
              <a:rPr lang="ru-RU" smtClean="0"/>
              <a:pPr>
                <a:defRPr/>
              </a:pPr>
              <a:t>‹#›</a:t>
            </a:fld>
            <a:endParaRPr lang="ru-RU"/>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transition spd="slow" advTm="4033">
    <p:strips dir="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139D4E22-9489-4ED3-BB2F-23BB9E022185}" type="datetimeFigureOut">
              <a:rPr lang="ru-RU" smtClean="0"/>
              <a:pPr>
                <a:defRPr/>
              </a:pPr>
              <a:t>04.03.2015</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3E1B14C-7B26-44F5-A332-3EE86CAD43BC}"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5EDF1C6C-7632-4D21-A7C7-BFFC37019BFD}" type="datetimeFigureOut">
              <a:rPr lang="ru-RU" smtClean="0"/>
              <a:pPr>
                <a:defRPr/>
              </a:pPr>
              <a:t>04.03.2015</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52846B22-7BC1-458D-B0A5-2BB8774783E0}"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80D35680-9FA0-405B-9375-DF50AC9A10D4}" type="datetimeFigureOut">
              <a:rPr lang="ru-RU" smtClean="0"/>
              <a:pPr>
                <a:defRPr/>
              </a:pPr>
              <a:t>04.03.2015</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F911D11-F796-46DD-90FF-73CD48C99243}"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fld id="{D4C17C60-D70F-44B5-9BF0-8831AB32D5E9}" type="datetimeFigureOut">
              <a:rPr lang="ru-RU" smtClean="0"/>
              <a:pPr>
                <a:defRPr/>
              </a:pPr>
              <a:t>04.03.2015</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a:xfrm>
            <a:off x="7924800" y="6416675"/>
            <a:ext cx="762000" cy="365125"/>
          </a:xfrm>
        </p:spPr>
        <p:txBody>
          <a:bodyPr/>
          <a:lstStyle/>
          <a:p>
            <a:pPr>
              <a:defRPr/>
            </a:pPr>
            <a:fld id="{7DCC84C7-C56D-4599-9A78-F95863DD5FC3}"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transition spd="slow" advTm="4033">
    <p:strips dir="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19FB7615-2655-4BD4-9918-6C63B0694260}" type="datetimeFigureOut">
              <a:rPr lang="ru-RU" smtClean="0"/>
              <a:pPr>
                <a:defRPr/>
              </a:pPr>
              <a:t>04.03.2015</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9AFA1103-740A-4BC4-9C22-FE1A4BB0206F}"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fld id="{4C1BCC90-8447-4BDE-A8DA-DB76F1F7F6B1}" type="datetimeFigureOut">
              <a:rPr lang="ru-RU" smtClean="0"/>
              <a:pPr>
                <a:defRPr/>
              </a:pPr>
              <a:t>04.03.2015</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0C9E9F85-DFAC-4A21-89B9-F6512DB19B1D}"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fld id="{84D6B20B-61B9-4507-ADD6-4C1403CE5A59}" type="datetimeFigureOut">
              <a:rPr lang="ru-RU" smtClean="0"/>
              <a:pPr>
                <a:defRPr/>
              </a:pPr>
              <a:t>04.03.2015</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2BEF4D9A-A740-4320-95B6-050DB8FD8E54}"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29CC9A2-1C0F-4A8E-86AF-515FF554B33A}" type="datetimeFigureOut">
              <a:rPr lang="ru-RU" smtClean="0"/>
              <a:pPr>
                <a:defRPr/>
              </a:pPr>
              <a:t>04.03.2015</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1FCE86F4-03C8-4D25-8736-A3824FB00968}"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4206ADFE-77AB-46E2-9D63-622F76757F36}" type="datetimeFigureOut">
              <a:rPr lang="ru-RU" smtClean="0"/>
              <a:pPr>
                <a:defRPr/>
              </a:pPr>
              <a:t>04.03.2015</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3A9CB141-4BA4-4098-A00D-78AD8F3B097E}"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fld id="{50CF8FEB-C87F-4D18-9506-E748A962426F}" type="datetimeFigureOut">
              <a:rPr lang="ru-RU" smtClean="0"/>
              <a:pPr>
                <a:defRPr/>
              </a:pPr>
              <a:t>04.03.2015</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AAAC678C-192A-4661-8EA1-1CD839D4F6AF}" type="slidenum">
              <a:rPr lang="ru-RU" smtClean="0"/>
              <a:pPr>
                <a:defRPr/>
              </a:pPr>
              <a:t>‹#›</a:t>
            </a:fld>
            <a:endParaRPr lang="ru-RU"/>
          </a:p>
        </p:txBody>
      </p:sp>
    </p:spTree>
  </p:cSld>
  <p:clrMapOvr>
    <a:masterClrMapping/>
  </p:clrMapOvr>
  <p:transition spd="slow" advTm="4033">
    <p:strips dir="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fld id="{CBB060D1-82DE-4CF6-B854-CA1F1F8C2FA3}" type="datetimeFigureOut">
              <a:rPr lang="ru-RU" smtClean="0"/>
              <a:pPr>
                <a:defRPr/>
              </a:pPr>
              <a:t>04.03.2015</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7EB0C40B-0643-40D6-9B0A-DE9EDB477615}" type="slidenum">
              <a:rPr lang="ru-RU" smtClean="0"/>
              <a:pPr>
                <a:defRPr/>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4033">
    <p:strips dir="rd"/>
  </p:transition>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Содержимое 3" descr="biblio_shapka.jpg"/>
          <p:cNvPicPr>
            <a:picLocks noChangeAspect="1"/>
          </p:cNvPicPr>
          <p:nvPr/>
        </p:nvPicPr>
        <p:blipFill>
          <a:blip r:embed="rId2"/>
          <a:stretch>
            <a:fillRect/>
          </a:stretch>
        </p:blipFill>
        <p:spPr>
          <a:xfrm>
            <a:off x="0" y="0"/>
            <a:ext cx="9144000" cy="2857496"/>
          </a:xfrm>
          <a:prstGeom prst="rect">
            <a:avLst/>
          </a:prstGeom>
          <a:effectLst>
            <a:glow rad="101600">
              <a:srgbClr val="0000FF">
                <a:alpha val="60000"/>
              </a:srgbClr>
            </a:glow>
          </a:effectLst>
        </p:spPr>
      </p:pic>
      <p:pic>
        <p:nvPicPr>
          <p:cNvPr id="1027" name="Picture 3" descr="C:\Users\Biblio\Desktop\фото\DSC02345.JPG"/>
          <p:cNvPicPr>
            <a:picLocks noChangeAspect="1" noChangeArrowheads="1"/>
          </p:cNvPicPr>
          <p:nvPr/>
        </p:nvPicPr>
        <p:blipFill>
          <a:blip r:embed="rId3" cstate="print"/>
          <a:srcRect l="3125" b="4437"/>
          <a:stretch>
            <a:fillRect/>
          </a:stretch>
        </p:blipFill>
        <p:spPr bwMode="auto">
          <a:xfrm>
            <a:off x="0" y="2786058"/>
            <a:ext cx="9144000" cy="4071942"/>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a:xfrm>
            <a:off x="0" y="274638"/>
            <a:ext cx="9144000" cy="1143000"/>
          </a:xfrm>
        </p:spPr>
        <p:txBody>
          <a:bodyPr>
            <a:prstTxWarp prst="textPlain">
              <a:avLst/>
            </a:prstTxWarp>
            <a:normAutofit/>
            <a:scene3d>
              <a:camera prst="orthographicFront"/>
              <a:lightRig rig="soft" dir="t">
                <a:rot lat="0" lon="0" rev="16800000"/>
              </a:lightRig>
            </a:scene3d>
            <a:sp3d prstMaterial="softEdge"/>
          </a:bodyPr>
          <a:lstStyle/>
          <a:p>
            <a:r>
              <a:rPr lang="uk-UA" sz="2400" b="0" spc="-150" dirty="0" smtClean="0">
                <a:ln w="18415" cmpd="sng">
                  <a:solidFill>
                    <a:srgbClr val="FFFFFF"/>
                  </a:solidFill>
                  <a:prstDash val="solid"/>
                </a:ln>
                <a:solidFill>
                  <a:srgbClr val="FFFFFF"/>
                </a:solidFill>
                <a:effectLst>
                  <a:glow rad="101600">
                    <a:schemeClr val="accent4">
                      <a:satMod val="175000"/>
                      <a:alpha val="40000"/>
                    </a:schemeClr>
                  </a:glow>
                  <a:outerShdw blurRad="38100" dist="38100" dir="2700000" algn="tl">
                    <a:srgbClr val="000000">
                      <a:alpha val="43137"/>
                    </a:srgbClr>
                  </a:outerShdw>
                </a:effectLst>
                <a:latin typeface="Georgia" pitchFamily="18" charset="0"/>
              </a:rPr>
              <a:t>Заступник  директора бібліотеки   </a:t>
            </a:r>
            <a:br>
              <a:rPr lang="uk-UA" sz="2400" b="0" spc="-150" dirty="0" smtClean="0">
                <a:ln w="18415" cmpd="sng">
                  <a:solidFill>
                    <a:srgbClr val="FFFFFF"/>
                  </a:solidFill>
                  <a:prstDash val="solid"/>
                </a:ln>
                <a:solidFill>
                  <a:srgbClr val="FFFFFF"/>
                </a:solidFill>
                <a:effectLst>
                  <a:glow rad="101600">
                    <a:schemeClr val="accent4">
                      <a:satMod val="175000"/>
                      <a:alpha val="40000"/>
                    </a:schemeClr>
                  </a:glow>
                  <a:outerShdw blurRad="38100" dist="38100" dir="2700000" algn="tl">
                    <a:srgbClr val="000000">
                      <a:alpha val="43137"/>
                    </a:srgbClr>
                  </a:outerShdw>
                </a:effectLst>
                <a:latin typeface="Georgia" pitchFamily="18" charset="0"/>
              </a:rPr>
            </a:br>
            <a:r>
              <a:rPr lang="uk-UA" sz="2400" b="0" spc="-150" dirty="0" smtClean="0">
                <a:ln w="18415" cmpd="sng">
                  <a:solidFill>
                    <a:srgbClr val="FFFFFF"/>
                  </a:solidFill>
                  <a:prstDash val="solid"/>
                </a:ln>
                <a:solidFill>
                  <a:srgbClr val="FFFFFF"/>
                </a:solidFill>
                <a:effectLst>
                  <a:glow rad="101600">
                    <a:schemeClr val="accent4">
                      <a:satMod val="175000"/>
                      <a:alpha val="40000"/>
                    </a:schemeClr>
                  </a:glow>
                  <a:outerShdw blurRad="38100" dist="38100" dir="2700000" algn="tl">
                    <a:srgbClr val="000000">
                      <a:alpha val="43137"/>
                    </a:srgbClr>
                  </a:outerShdw>
                </a:effectLst>
                <a:latin typeface="Georgia" pitchFamily="18" charset="0"/>
              </a:rPr>
              <a:t>   Ворона  Віра  Андріївна</a:t>
            </a:r>
            <a:endParaRPr lang="uk-UA" sz="2400" b="0" spc="-150" dirty="0">
              <a:ln w="18415" cmpd="sng">
                <a:solidFill>
                  <a:srgbClr val="FFFFFF"/>
                </a:solidFill>
                <a:prstDash val="solid"/>
              </a:ln>
              <a:solidFill>
                <a:srgbClr val="FFFFFF"/>
              </a:solidFill>
              <a:effectLst>
                <a:glow rad="101600">
                  <a:schemeClr val="accent4">
                    <a:satMod val="175000"/>
                    <a:alpha val="40000"/>
                  </a:schemeClr>
                </a:glow>
                <a:outerShdw blurRad="38100" dist="38100" dir="2700000" algn="tl">
                  <a:srgbClr val="000000">
                    <a:alpha val="43137"/>
                  </a:srgbClr>
                </a:outerShdw>
              </a:effectLst>
              <a:latin typeface="Georgia" pitchFamily="18" charset="0"/>
            </a:endParaRPr>
          </a:p>
        </p:txBody>
      </p:sp>
      <p:pic>
        <p:nvPicPr>
          <p:cNvPr id="1027" name="Picture 3" descr="C:\Users\Biblio\Desktop\фото\DSC02620.JPG"/>
          <p:cNvPicPr>
            <a:picLocks noChangeAspect="1" noChangeArrowheads="1"/>
          </p:cNvPicPr>
          <p:nvPr/>
        </p:nvPicPr>
        <p:blipFill>
          <a:blip r:embed="rId2"/>
          <a:srcRect l="22863" t="6057" b="3399"/>
          <a:stretch>
            <a:fillRect/>
          </a:stretch>
        </p:blipFill>
        <p:spPr bwMode="auto">
          <a:xfrm>
            <a:off x="714348" y="1714488"/>
            <a:ext cx="7643866" cy="5143512"/>
          </a:xfrm>
          <a:prstGeom prst="rect">
            <a:avLst/>
          </a:prstGeom>
          <a:noFill/>
          <a:effectLst>
            <a:glow rad="139700">
              <a:schemeClr val="accent4">
                <a:satMod val="175000"/>
                <a:alpha val="40000"/>
              </a:schemeClr>
            </a:glow>
          </a:effectLst>
        </p:spPr>
      </p:pic>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20" y="357166"/>
            <a:ext cx="8501122" cy="1060472"/>
          </a:xfrm>
          <a:scene3d>
            <a:camera prst="perspectiveLeft"/>
            <a:lightRig rig="threePt" dir="t"/>
          </a:scene3d>
        </p:spPr>
        <p:txBody>
          <a:bodyPr>
            <a:prstTxWarp prst="textChevron">
              <a:avLst/>
            </a:prstTxWarp>
            <a:scene3d>
              <a:camera prst="perspectiveFront"/>
              <a:lightRig rig="soft" dir="t">
                <a:rot lat="0" lon="0" rev="16800000"/>
              </a:lightRig>
            </a:scene3d>
            <a:sp3d prstMaterial="softEdge">
              <a:bevelT w="38100" h="38100"/>
            </a:sp3d>
          </a:bodyPr>
          <a:lstStyle/>
          <a:p>
            <a:r>
              <a:rPr lang="uk-UA" dirty="0" smtClean="0">
                <a:solidFill>
                  <a:schemeClr val="tx1"/>
                </a:solidFill>
                <a:effectLst>
                  <a:outerShdw blurRad="50800" dist="38100" dir="8100000" algn="tr" rotWithShape="0">
                    <a:prstClr val="black">
                      <a:alpha val="40000"/>
                    </a:prstClr>
                  </a:outerShdw>
                </a:effectLst>
              </a:rPr>
              <a:t>Відділи</a:t>
            </a:r>
            <a:r>
              <a:rPr lang="uk-UA" dirty="0" smtClean="0">
                <a:solidFill>
                  <a:schemeClr val="tx1"/>
                </a:solidFill>
              </a:rPr>
              <a:t> бібліотеки</a:t>
            </a:r>
            <a:endParaRPr lang="uk-UA" dirty="0">
              <a:solidFill>
                <a:schemeClr val="tx1"/>
              </a:solidFill>
            </a:endParaRPr>
          </a:p>
        </p:txBody>
      </p:sp>
      <p:sp>
        <p:nvSpPr>
          <p:cNvPr id="3" name="Содержимое 2"/>
          <p:cNvSpPr>
            <a:spLocks noGrp="1"/>
          </p:cNvSpPr>
          <p:nvPr>
            <p:ph idx="1"/>
          </p:nvPr>
        </p:nvSpPr>
        <p:spPr>
          <a:xfrm>
            <a:off x="457200" y="1600200"/>
            <a:ext cx="8401080" cy="5043510"/>
          </a:xfrm>
        </p:spPr>
        <p:txBody>
          <a:bodyPr>
            <a:normAutofit fontScale="85000" lnSpcReduction="20000"/>
          </a:bodyPr>
          <a:lstStyle/>
          <a:p>
            <a:pPr marL="137160" indent="0">
              <a:buNone/>
            </a:pPr>
            <a:r>
              <a:rPr lang="uk-UA" dirty="0"/>
              <a:t>1. Відділ комплектування та наукової обробки </a:t>
            </a:r>
          </a:p>
          <a:p>
            <a:pPr marL="137160" indent="0">
              <a:buNone/>
            </a:pPr>
            <a:r>
              <a:rPr lang="uk-UA" dirty="0"/>
              <a:t>    документів.</a:t>
            </a:r>
          </a:p>
          <a:p>
            <a:pPr marL="137160" indent="0">
              <a:buNone/>
            </a:pPr>
            <a:r>
              <a:rPr lang="uk-UA" dirty="0"/>
              <a:t>2. Інформаційно-бібліографічний відділ. </a:t>
            </a:r>
            <a:r>
              <a:rPr lang="uk-UA" b="1" i="1" dirty="0"/>
              <a:t>        </a:t>
            </a:r>
            <a:r>
              <a:rPr lang="uk-UA" dirty="0"/>
              <a:t> </a:t>
            </a:r>
          </a:p>
          <a:p>
            <a:pPr marL="137160" indent="0">
              <a:buNone/>
            </a:pPr>
            <a:r>
              <a:rPr lang="uk-UA" dirty="0"/>
              <a:t>3. Відділ інформаційних технологій та комп’ютерного </a:t>
            </a:r>
          </a:p>
          <a:p>
            <a:pPr marL="137160" indent="0">
              <a:buNone/>
            </a:pPr>
            <a:r>
              <a:rPr lang="uk-UA" dirty="0"/>
              <a:t>    забезпечення.</a:t>
            </a:r>
            <a:r>
              <a:rPr lang="uk-UA" dirty="0">
                <a:solidFill>
                  <a:schemeClr val="bg1"/>
                </a:solidFill>
              </a:rPr>
              <a:t> </a:t>
            </a:r>
            <a:endParaRPr lang="uk-UA" dirty="0"/>
          </a:p>
          <a:p>
            <a:pPr marL="137160" indent="0">
              <a:buNone/>
            </a:pPr>
            <a:r>
              <a:rPr lang="uk-UA" dirty="0"/>
              <a:t>4.</a:t>
            </a:r>
            <a:r>
              <a:rPr lang="en-US" dirty="0"/>
              <a:t> </a:t>
            </a:r>
            <a:r>
              <a:rPr lang="uk-UA" dirty="0"/>
              <a:t> Відділ обслуговування з секторами:</a:t>
            </a:r>
            <a:r>
              <a:rPr lang="uk-UA" b="1" dirty="0"/>
              <a:t> </a:t>
            </a:r>
            <a:endParaRPr lang="uk-UA" dirty="0"/>
          </a:p>
          <a:p>
            <a:pPr>
              <a:buFont typeface="Wingdings" pitchFamily="2" charset="2"/>
              <a:buChar char="q"/>
            </a:pPr>
            <a:r>
              <a:rPr lang="uk-UA" dirty="0"/>
              <a:t>Сектор студентського абонементу;</a:t>
            </a:r>
          </a:p>
          <a:p>
            <a:pPr>
              <a:buFont typeface="Wingdings" pitchFamily="2" charset="2"/>
              <a:buChar char="q"/>
            </a:pPr>
            <a:r>
              <a:rPr lang="uk-UA" dirty="0"/>
              <a:t>Сектор  абонементу викладачів з читальним залом № 1 для наукової роботи;</a:t>
            </a:r>
          </a:p>
          <a:p>
            <a:pPr>
              <a:buFont typeface="Wingdings" pitchFamily="2" charset="2"/>
              <a:buChar char="q"/>
            </a:pPr>
            <a:r>
              <a:rPr lang="uk-UA" dirty="0"/>
              <a:t>Сектор читального залу № 2; </a:t>
            </a:r>
          </a:p>
          <a:p>
            <a:pPr>
              <a:buFont typeface="Wingdings" pitchFamily="2" charset="2"/>
              <a:buChar char="q"/>
            </a:pPr>
            <a:r>
              <a:rPr lang="uk-UA" dirty="0"/>
              <a:t>Сектор читального залу № 3.</a:t>
            </a:r>
          </a:p>
          <a:p>
            <a:pPr marL="137160" indent="0">
              <a:buNone/>
            </a:pPr>
            <a:r>
              <a:rPr lang="uk-UA" dirty="0"/>
              <a:t>5. Відділ зберігання фондів і рідкісної книги. Музей </a:t>
            </a:r>
          </a:p>
          <a:p>
            <a:pPr marL="137160" indent="0">
              <a:buNone/>
            </a:pPr>
            <a:r>
              <a:rPr lang="uk-UA" dirty="0"/>
              <a:t>    Рідкісної </a:t>
            </a:r>
            <a:r>
              <a:rPr lang="uk-UA" dirty="0" smtClean="0"/>
              <a:t>книги.</a:t>
            </a:r>
            <a:endParaRPr lang="uk-UA" dirty="0"/>
          </a:p>
          <a:p>
            <a:pPr marL="137160" indent="0">
              <a:buNone/>
            </a:pPr>
            <a:endParaRPr lang="uk-UA" dirty="0" smtClean="0"/>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7" descr="DSC00368.JPG"/>
          <p:cNvPicPr>
            <a:picLocks noChangeAspect="1"/>
          </p:cNvPicPr>
          <p:nvPr/>
        </p:nvPicPr>
        <p:blipFill>
          <a:blip r:embed="rId2"/>
          <a:srcRect/>
          <a:stretch>
            <a:fillRect/>
          </a:stretch>
        </p:blipFill>
        <p:spPr bwMode="auto">
          <a:xfrm>
            <a:off x="4582446" y="4000504"/>
            <a:ext cx="4561554" cy="2857496"/>
          </a:xfrm>
          <a:prstGeom prst="rect">
            <a:avLst/>
          </a:prstGeom>
          <a:noFill/>
          <a:ln w="9525">
            <a:noFill/>
            <a:miter lim="800000"/>
            <a:headEnd/>
            <a:tailEnd/>
          </a:ln>
        </p:spPr>
      </p:pic>
      <p:pic>
        <p:nvPicPr>
          <p:cNvPr id="3" name="Рисунок 2" descr="DSC00383.JPG"/>
          <p:cNvPicPr>
            <a:picLocks noChangeAspect="1"/>
          </p:cNvPicPr>
          <p:nvPr/>
        </p:nvPicPr>
        <p:blipFill>
          <a:blip r:embed="rId3"/>
          <a:srcRect/>
          <a:stretch>
            <a:fillRect/>
          </a:stretch>
        </p:blipFill>
        <p:spPr bwMode="auto">
          <a:xfrm>
            <a:off x="0" y="4017963"/>
            <a:ext cx="4572000" cy="2840037"/>
          </a:xfrm>
          <a:prstGeom prst="rect">
            <a:avLst/>
          </a:prstGeom>
          <a:noFill/>
          <a:ln w="9525">
            <a:noFill/>
            <a:miter lim="800000"/>
            <a:headEnd/>
            <a:tailEnd/>
          </a:ln>
        </p:spPr>
      </p:pic>
      <p:pic>
        <p:nvPicPr>
          <p:cNvPr id="4" name="Рисунок 4" descr="DSCN0758~.jpg"/>
          <p:cNvPicPr>
            <a:picLocks noChangeAspect="1"/>
          </p:cNvPicPr>
          <p:nvPr/>
        </p:nvPicPr>
        <p:blipFill>
          <a:blip r:embed="rId4"/>
          <a:srcRect/>
          <a:stretch>
            <a:fillRect/>
          </a:stretch>
        </p:blipFill>
        <p:spPr bwMode="auto">
          <a:xfrm>
            <a:off x="4572000" y="928670"/>
            <a:ext cx="4572000" cy="3108377"/>
          </a:xfrm>
          <a:prstGeom prst="rect">
            <a:avLst/>
          </a:prstGeom>
          <a:noFill/>
          <a:ln w="9525">
            <a:noFill/>
            <a:miter lim="800000"/>
            <a:headEnd/>
            <a:tailEnd/>
          </a:ln>
        </p:spPr>
      </p:pic>
      <p:pic>
        <p:nvPicPr>
          <p:cNvPr id="5" name="Рисунок 6" descr="DSCN0793.JPG"/>
          <p:cNvPicPr>
            <a:picLocks noChangeAspect="1"/>
          </p:cNvPicPr>
          <p:nvPr/>
        </p:nvPicPr>
        <p:blipFill>
          <a:blip r:embed="rId5"/>
          <a:srcRect/>
          <a:stretch>
            <a:fillRect/>
          </a:stretch>
        </p:blipFill>
        <p:spPr bwMode="auto">
          <a:xfrm>
            <a:off x="0" y="928670"/>
            <a:ext cx="4640184" cy="3113089"/>
          </a:xfrm>
          <a:prstGeom prst="rect">
            <a:avLst/>
          </a:prstGeom>
          <a:noFill/>
          <a:ln w="9525">
            <a:noFill/>
            <a:miter lim="800000"/>
            <a:headEnd/>
            <a:tailEnd/>
          </a:ln>
        </p:spPr>
      </p:pic>
      <p:sp>
        <p:nvSpPr>
          <p:cNvPr id="6" name="TextBox 5"/>
          <p:cNvSpPr txBox="1"/>
          <p:nvPr/>
        </p:nvSpPr>
        <p:spPr>
          <a:xfrm>
            <a:off x="2357422" y="142852"/>
            <a:ext cx="4357718" cy="584775"/>
          </a:xfrm>
          <a:prstGeom prst="rect">
            <a:avLst/>
          </a:prstGeom>
          <a:noFill/>
        </p:spPr>
        <p:txBody>
          <a:bodyPr wrap="square" rtlCol="0">
            <a:prstTxWarp prst="textWave4">
              <a:avLst/>
            </a:prstTxWarp>
            <a:spAutoFit/>
          </a:bodyPr>
          <a:lstStyle/>
          <a:p>
            <a:pPr algn="just"/>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Відділи бібліотеки</a:t>
            </a:r>
            <a:endParaRPr lang="uk-UA"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7224" y="357166"/>
            <a:ext cx="7286676" cy="1714512"/>
          </a:xfrm>
          <a:prstGeom prst="rect">
            <a:avLst/>
          </a:prstGeom>
          <a:noFill/>
        </p:spPr>
        <p:txBody>
          <a:bodyPr wrap="square" rtlCol="0">
            <a:prstTxWarp prst="textChevron">
              <a:avLst/>
            </a:prstTxWarp>
            <a:spAutoFit/>
          </a:bodyPr>
          <a:lstStyle/>
          <a:p>
            <a:pPr algn="ctr"/>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Відділ комплектування та</a:t>
            </a:r>
            <a:b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br>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наукового опрацювання документів</a:t>
            </a:r>
            <a:endParaRPr lang="uk-UA"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endParaRPr>
          </a:p>
        </p:txBody>
      </p:sp>
      <p:sp>
        <p:nvSpPr>
          <p:cNvPr id="4" name="TextBox 3"/>
          <p:cNvSpPr txBox="1"/>
          <p:nvPr/>
        </p:nvSpPr>
        <p:spPr>
          <a:xfrm>
            <a:off x="500034" y="2428868"/>
            <a:ext cx="8215370" cy="3046988"/>
          </a:xfrm>
          <a:prstGeom prst="rect">
            <a:avLst/>
          </a:prstGeom>
          <a:noFill/>
        </p:spPr>
        <p:txBody>
          <a:bodyPr wrap="square" rtlCol="0">
            <a:spAutoFit/>
          </a:bodyPr>
          <a:lstStyle/>
          <a:p>
            <a:pPr algn="just"/>
            <a:r>
              <a:rPr lang="uk-UA" dirty="0" smtClean="0">
                <a:latin typeface="Times New Roman" pitchFamily="18" charset="0"/>
                <a:cs typeface="Times New Roman" pitchFamily="18" charset="0"/>
              </a:rPr>
              <a:t> 	</a:t>
            </a:r>
            <a:r>
              <a:rPr lang="uk-UA" sz="2400" dirty="0" smtClean="0">
                <a:latin typeface="Georgia" pitchFamily="18" charset="0"/>
                <a:cs typeface="Times New Roman" pitchFamily="18" charset="0"/>
              </a:rPr>
              <a:t>Здійснює поповнення бібліотечного фонду документами на різних носіях інформації та забезпечує багатоаспектне розкриття фонду у системі каталогів з метою точного, повного та оперативного задоволення запитів користувачів. Використовуючи можливості програми ІРБІС-64,  веде БД «Електронний каталог»,  АРМ “Комплектатор”, а також наукове і технічне  опрацювання документів.</a:t>
            </a:r>
            <a:endParaRPr lang="uk-UA" sz="2400"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Biblio\Desktop\фото\ВКтаОД\DSC02667.JPG"/>
          <p:cNvPicPr>
            <a:picLocks noChangeAspect="1" noChangeArrowheads="1"/>
          </p:cNvPicPr>
          <p:nvPr/>
        </p:nvPicPr>
        <p:blipFill>
          <a:blip r:embed="rId2" cstate="print"/>
          <a:srcRect/>
          <a:stretch>
            <a:fillRect/>
          </a:stretch>
        </p:blipFill>
        <p:spPr bwMode="auto">
          <a:xfrm>
            <a:off x="3143240" y="0"/>
            <a:ext cx="6000760" cy="4500570"/>
          </a:xfrm>
          <a:prstGeom prst="rect">
            <a:avLst/>
          </a:prstGeom>
          <a:noFill/>
        </p:spPr>
      </p:pic>
      <p:pic>
        <p:nvPicPr>
          <p:cNvPr id="7" name="Picture 3" descr="C:\Users\Biblio\Desktop\фото\DSC02661.JPG"/>
          <p:cNvPicPr>
            <a:picLocks noChangeAspect="1" noChangeArrowheads="1"/>
          </p:cNvPicPr>
          <p:nvPr/>
        </p:nvPicPr>
        <p:blipFill>
          <a:blip r:embed="rId3" cstate="print"/>
          <a:srcRect/>
          <a:stretch>
            <a:fillRect/>
          </a:stretch>
        </p:blipFill>
        <p:spPr bwMode="auto">
          <a:xfrm>
            <a:off x="0" y="3606008"/>
            <a:ext cx="5286380" cy="3251991"/>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85984" y="0"/>
            <a:ext cx="4809676" cy="584775"/>
          </a:xfrm>
          <a:prstGeom prst="rect">
            <a:avLst/>
          </a:prstGeom>
        </p:spPr>
        <p:txBody>
          <a:bodyPr wrap="square">
            <a:spAutoFit/>
          </a:bodyPr>
          <a:lstStyle/>
          <a:p>
            <a:pPr algn="ctr"/>
            <a:r>
              <a:rPr lang="uk-UA" sz="3200" b="1" dirty="0" smtClean="0">
                <a:ln w="12700">
                  <a:solidFill>
                    <a:schemeClr val="tx2">
                      <a:satMod val="155000"/>
                    </a:schemeClr>
                  </a:solidFill>
                  <a:prstDash val="solid"/>
                </a:ln>
                <a:effectLst>
                  <a:glow rad="139700">
                    <a:schemeClr val="accent1">
                      <a:satMod val="175000"/>
                      <a:alpha val="40000"/>
                    </a:schemeClr>
                  </a:glow>
                  <a:outerShdw blurRad="41275" dist="20320" dir="1800000" algn="tl" rotWithShape="0">
                    <a:srgbClr val="000000">
                      <a:alpha val="40000"/>
                    </a:srgbClr>
                  </a:outerShdw>
                </a:effectLst>
                <a:latin typeface="Georgia" pitchFamily="18" charset="0"/>
              </a:rPr>
              <a:t>Завідувач відділу</a:t>
            </a:r>
            <a:endParaRPr lang="uk-UA" sz="3200" b="1" dirty="0">
              <a:ln w="12700">
                <a:solidFill>
                  <a:schemeClr val="tx2">
                    <a:satMod val="155000"/>
                  </a:schemeClr>
                </a:solidFill>
                <a:prstDash val="solid"/>
              </a:ln>
              <a:effectLst>
                <a:glow rad="139700">
                  <a:schemeClr val="accent1">
                    <a:satMod val="175000"/>
                    <a:alpha val="40000"/>
                  </a:schemeClr>
                </a:glow>
                <a:outerShdw blurRad="41275" dist="20320" dir="1800000" algn="tl" rotWithShape="0">
                  <a:srgbClr val="000000">
                    <a:alpha val="40000"/>
                  </a:srgbClr>
                </a:outerShdw>
              </a:effectLst>
              <a:latin typeface="Georgia" pitchFamily="18" charset="0"/>
            </a:endParaRPr>
          </a:p>
        </p:txBody>
      </p:sp>
      <p:sp>
        <p:nvSpPr>
          <p:cNvPr id="4" name="Прямоугольник 3"/>
          <p:cNvSpPr/>
          <p:nvPr/>
        </p:nvSpPr>
        <p:spPr>
          <a:xfrm>
            <a:off x="6357950" y="2000240"/>
            <a:ext cx="1059906" cy="461665"/>
          </a:xfrm>
          <a:prstGeom prst="rect">
            <a:avLst/>
          </a:prstGeom>
        </p:spPr>
        <p:txBody>
          <a:bodyPr wrap="none">
            <a:spAutoFit/>
          </a:bodyPr>
          <a:lstStyle/>
          <a:p>
            <a:r>
              <a:rPr lang="uk-UA" sz="2400" i="1" dirty="0" smtClean="0">
                <a:latin typeface="Georgia" pitchFamily="18" charset="0"/>
              </a:rPr>
              <a:t>Бойко</a:t>
            </a:r>
            <a:endParaRPr lang="uk-UA" sz="2400" i="1" dirty="0">
              <a:latin typeface="Georgia" pitchFamily="18" charset="0"/>
            </a:endParaRPr>
          </a:p>
        </p:txBody>
      </p:sp>
      <p:sp>
        <p:nvSpPr>
          <p:cNvPr id="5" name="Прямоугольник 4"/>
          <p:cNvSpPr/>
          <p:nvPr/>
        </p:nvSpPr>
        <p:spPr>
          <a:xfrm>
            <a:off x="6858016" y="2643182"/>
            <a:ext cx="931665" cy="461665"/>
          </a:xfrm>
          <a:prstGeom prst="rect">
            <a:avLst/>
          </a:prstGeom>
        </p:spPr>
        <p:txBody>
          <a:bodyPr wrap="none">
            <a:spAutoFit/>
          </a:bodyPr>
          <a:lstStyle/>
          <a:p>
            <a:r>
              <a:rPr lang="uk-UA" sz="2400" i="1" dirty="0" smtClean="0">
                <a:latin typeface="Georgia" pitchFamily="18" charset="0"/>
              </a:rPr>
              <a:t>Лідія</a:t>
            </a:r>
            <a:endParaRPr lang="uk-UA" sz="2400" i="1" dirty="0">
              <a:latin typeface="Georgia" pitchFamily="18" charset="0"/>
            </a:endParaRPr>
          </a:p>
        </p:txBody>
      </p:sp>
      <p:sp>
        <p:nvSpPr>
          <p:cNvPr id="6" name="Прямоугольник 5"/>
          <p:cNvSpPr/>
          <p:nvPr/>
        </p:nvSpPr>
        <p:spPr>
          <a:xfrm>
            <a:off x="7072330" y="3357562"/>
            <a:ext cx="2071670" cy="461665"/>
          </a:xfrm>
          <a:prstGeom prst="rect">
            <a:avLst/>
          </a:prstGeom>
        </p:spPr>
        <p:txBody>
          <a:bodyPr wrap="square">
            <a:spAutoFit/>
          </a:bodyPr>
          <a:lstStyle/>
          <a:p>
            <a:r>
              <a:rPr lang="uk-UA" sz="2400" i="1" dirty="0" smtClean="0">
                <a:latin typeface="Georgia" pitchFamily="18" charset="0"/>
              </a:rPr>
              <a:t>Григорівна</a:t>
            </a:r>
            <a:endParaRPr lang="uk-UA" sz="2400" i="1" dirty="0">
              <a:latin typeface="Georgia" pitchFamily="18" charset="0"/>
            </a:endParaRPr>
          </a:p>
        </p:txBody>
      </p:sp>
      <p:sp>
        <p:nvSpPr>
          <p:cNvPr id="7" name="Прямоугольник 6"/>
          <p:cNvSpPr/>
          <p:nvPr/>
        </p:nvSpPr>
        <p:spPr>
          <a:xfrm>
            <a:off x="6572264" y="4857760"/>
            <a:ext cx="2042547" cy="369332"/>
          </a:xfrm>
          <a:prstGeom prst="rect">
            <a:avLst/>
          </a:prstGeom>
        </p:spPr>
        <p:txBody>
          <a:bodyPr wrap="none">
            <a:spAutoFit/>
          </a:bodyPr>
          <a:lstStyle/>
          <a:p>
            <a:r>
              <a:rPr lang="uk-UA" dirty="0" smtClean="0">
                <a:latin typeface="Georgia" pitchFamily="18" charset="0"/>
                <a:cs typeface="Times New Roman" pitchFamily="18" charset="0"/>
              </a:rPr>
              <a:t>Тел.(роб.) 7-19-71</a:t>
            </a:r>
            <a:endParaRPr lang="uk-UA" dirty="0"/>
          </a:p>
        </p:txBody>
      </p:sp>
      <p:sp>
        <p:nvSpPr>
          <p:cNvPr id="8" name="Прямоугольник 7"/>
          <p:cNvSpPr/>
          <p:nvPr/>
        </p:nvSpPr>
        <p:spPr>
          <a:xfrm>
            <a:off x="5724128" y="5857892"/>
            <a:ext cx="3240360" cy="646331"/>
          </a:xfrm>
          <a:prstGeom prst="rect">
            <a:avLst/>
          </a:prstGeom>
        </p:spPr>
        <p:txBody>
          <a:bodyPr wrap="square">
            <a:spAutoFit/>
          </a:bodyPr>
          <a:lstStyle/>
          <a:p>
            <a:r>
              <a:rPr lang="en-US" dirty="0">
                <a:latin typeface="Times New Roman" pitchFamily="18" charset="0"/>
                <a:cs typeface="Times New Roman" pitchFamily="18" charset="0"/>
              </a:rPr>
              <a:t>E-mail</a:t>
            </a:r>
            <a:r>
              <a:rPr lang="uk-UA" dirty="0">
                <a:latin typeface="Times New Roman" pitchFamily="18" charset="0"/>
                <a:cs typeface="Times New Roman" pitchFamily="18" charset="0"/>
              </a:rPr>
              <a:t>: </a:t>
            </a:r>
            <a:r>
              <a:rPr lang="en-US" dirty="0">
                <a:latin typeface="Times New Roman" pitchFamily="18" charset="0"/>
                <a:cs typeface="Times New Roman" pitchFamily="18" charset="0"/>
              </a:rPr>
              <a:t> komplect_ndu@ukr.net</a:t>
            </a:r>
            <a:endParaRPr lang="ru-RU" dirty="0">
              <a:latin typeface="Times New Roman" pitchFamily="18" charset="0"/>
              <a:cs typeface="Times New Roman" pitchFamily="18" charset="0"/>
            </a:endParaRPr>
          </a:p>
          <a:p>
            <a:endParaRPr lang="ru-RU" dirty="0">
              <a:latin typeface="Georgia" pitchFamily="18" charset="0"/>
              <a:cs typeface="Times New Roman" pitchFamily="18" charset="0"/>
            </a:endParaRPr>
          </a:p>
        </p:txBody>
      </p:sp>
      <p:pic>
        <p:nvPicPr>
          <p:cNvPr id="9" name="Picture 2" descr="C:\Users\Biblio\Desktop\фото\ВКтаОД\DSC02682.JPG"/>
          <p:cNvPicPr>
            <a:picLocks noChangeAspect="1" noChangeArrowheads="1"/>
          </p:cNvPicPr>
          <p:nvPr/>
        </p:nvPicPr>
        <p:blipFill>
          <a:blip r:embed="rId2" cstate="print"/>
          <a:srcRect/>
          <a:stretch>
            <a:fillRect/>
          </a:stretch>
        </p:blipFill>
        <p:spPr bwMode="auto">
          <a:xfrm>
            <a:off x="0" y="857232"/>
            <a:ext cx="5429256" cy="5143536"/>
          </a:xfrm>
          <a:prstGeom prst="roundRect">
            <a:avLst>
              <a:gd name="adj" fmla="val 8594"/>
            </a:avLst>
          </a:prstGeom>
          <a:solidFill>
            <a:srgbClr val="FFFFFF">
              <a:shade val="85000"/>
            </a:srgbClr>
          </a:solidFill>
          <a:ln>
            <a:noFill/>
          </a:ln>
          <a:effectLst>
            <a:glow rad="101600">
              <a:schemeClr val="accent1">
                <a:satMod val="175000"/>
                <a:alpha val="40000"/>
              </a:schemeClr>
            </a:glow>
            <a:reflection blurRad="12700" stA="38000" endPos="28000" dist="5000" dir="5400000" sy="-100000" algn="bl" rotWithShape="0"/>
          </a:effectLst>
        </p:spPr>
      </p:pic>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229600" cy="1357314"/>
          </a:xfrm>
        </p:spPr>
        <p:txBody>
          <a:bodyPr>
            <a:prstTxWarp prst="textPlain">
              <a:avLst/>
            </a:prstTxWarp>
            <a:normAutofit/>
          </a:bodyPr>
          <a:lstStyle/>
          <a:p>
            <a:r>
              <a:rPr lang="uk-UA" sz="3200" dirty="0" smtClean="0">
                <a:ln w="12700">
                  <a:solidFill>
                    <a:schemeClr val="tx2">
                      <a:satMod val="155000"/>
                    </a:schemeClr>
                  </a:solidFill>
                  <a:prstDash val="solid"/>
                </a:ln>
                <a:solidFill>
                  <a:schemeClr val="tx1"/>
                </a:solidFill>
                <a:effectLst>
                  <a:glow rad="63500">
                    <a:schemeClr val="accent3">
                      <a:satMod val="175000"/>
                      <a:alpha val="40000"/>
                    </a:schemeClr>
                  </a:glow>
                  <a:outerShdw blurRad="41275" dist="20320" dir="1800000" algn="tl" rotWithShape="0">
                    <a:srgbClr val="000000">
                      <a:alpha val="40000"/>
                    </a:srgbClr>
                  </a:outerShdw>
                </a:effectLst>
                <a:latin typeface="Georgia" pitchFamily="18" charset="0"/>
              </a:rPr>
              <a:t>Інформаційно-бібліографічний відділ</a:t>
            </a:r>
            <a:endParaRPr lang="uk-UA" sz="3200" dirty="0">
              <a:ln w="12700">
                <a:solidFill>
                  <a:schemeClr val="tx2">
                    <a:satMod val="155000"/>
                  </a:schemeClr>
                </a:solidFill>
                <a:prstDash val="solid"/>
              </a:ln>
              <a:solidFill>
                <a:schemeClr val="tx1"/>
              </a:solidFill>
              <a:effectLst>
                <a:glow rad="63500">
                  <a:schemeClr val="accent3">
                    <a:satMod val="175000"/>
                    <a:alpha val="40000"/>
                  </a:schemeClr>
                </a:glow>
                <a:outerShdw blurRad="41275" dist="20320" dir="1800000" algn="tl" rotWithShape="0">
                  <a:srgbClr val="000000">
                    <a:alpha val="40000"/>
                  </a:srgbClr>
                </a:outerShdw>
              </a:effectLst>
              <a:latin typeface="Georgia" pitchFamily="18" charset="0"/>
            </a:endParaRPr>
          </a:p>
        </p:txBody>
      </p:sp>
      <p:sp>
        <p:nvSpPr>
          <p:cNvPr id="4" name="TextBox 3"/>
          <p:cNvSpPr txBox="1"/>
          <p:nvPr/>
        </p:nvSpPr>
        <p:spPr>
          <a:xfrm>
            <a:off x="428596" y="2071678"/>
            <a:ext cx="8501122" cy="4524315"/>
          </a:xfrm>
          <a:prstGeom prst="rect">
            <a:avLst/>
          </a:prstGeom>
          <a:noFill/>
        </p:spPr>
        <p:txBody>
          <a:bodyPr wrap="square" rtlCol="0">
            <a:spAutoFit/>
          </a:bodyPr>
          <a:lstStyle/>
          <a:p>
            <a:pPr algn="just"/>
            <a:r>
              <a:rPr lang="uk-UA" sz="2400" dirty="0" smtClean="0">
                <a:latin typeface="Georgia" pitchFamily="18" charset="0"/>
              </a:rPr>
              <a:t>	Інформаційно-бібліографічний відділ надає допомогу  з довідково-бібліографічного та інформаційного обслуговування всіх категорій користувачів відповідно до напрямків навчальної, наукової та культурно-просвітницької роботи університету;  створює  електронну базу даних аналітичних описів статей та матеріалів з періодичних видань. Надає консультації з питань використання довідково-бібліографічного апарату;  готує рекомендовані бібліографічні списки та науково-допоміжні бібліографічні покажчики; проводить Дні кафедр та Дні інформації.</a:t>
            </a:r>
            <a:endParaRPr lang="uk-UA" sz="2400"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984" y="214290"/>
            <a:ext cx="6215106" cy="857256"/>
          </a:xfrm>
          <a:ln>
            <a:noFill/>
          </a:ln>
        </p:spPr>
        <p:txBody>
          <a:bodyPr>
            <a:noAutofit/>
          </a:bodyPr>
          <a:lstStyle/>
          <a:p>
            <a:r>
              <a:rPr lang="uk-UA" sz="3200" dirty="0" smtClean="0">
                <a:ln w="12700">
                  <a:solidFill>
                    <a:schemeClr val="tx2">
                      <a:satMod val="155000"/>
                    </a:schemeClr>
                  </a:solidFill>
                  <a:prstDash val="solid"/>
                </a:ln>
                <a:solidFill>
                  <a:schemeClr val="tx1"/>
                </a:solidFill>
                <a:effectLst>
                  <a:glow rad="101600">
                    <a:schemeClr val="accent3">
                      <a:satMod val="175000"/>
                      <a:alpha val="40000"/>
                    </a:schemeClr>
                  </a:glow>
                  <a:outerShdw blurRad="41275" dist="20320" dir="1800000" algn="tl" rotWithShape="0">
                    <a:srgbClr val="000000">
                      <a:alpha val="40000"/>
                    </a:srgbClr>
                  </a:outerShdw>
                </a:effectLst>
                <a:latin typeface="Georgia" pitchFamily="18" charset="0"/>
              </a:rPr>
              <a:t>Завідувач відділу</a:t>
            </a:r>
            <a:endParaRPr lang="uk-UA" sz="3200" dirty="0">
              <a:ln w="12700">
                <a:solidFill>
                  <a:schemeClr val="tx2">
                    <a:satMod val="155000"/>
                  </a:schemeClr>
                </a:solidFill>
                <a:prstDash val="solid"/>
              </a:ln>
              <a:solidFill>
                <a:schemeClr val="tx1"/>
              </a:solidFill>
              <a:effectLst>
                <a:glow rad="101600">
                  <a:schemeClr val="accent3">
                    <a:satMod val="175000"/>
                    <a:alpha val="40000"/>
                  </a:schemeClr>
                </a:glow>
                <a:outerShdw blurRad="41275" dist="20320" dir="1800000" algn="tl" rotWithShape="0">
                  <a:srgbClr val="000000">
                    <a:alpha val="40000"/>
                  </a:srgbClr>
                </a:outerShdw>
              </a:effectLst>
              <a:latin typeface="Georgia" pitchFamily="18" charset="0"/>
            </a:endParaRPr>
          </a:p>
        </p:txBody>
      </p:sp>
      <p:sp>
        <p:nvSpPr>
          <p:cNvPr id="6" name="TextBox 5"/>
          <p:cNvSpPr txBox="1"/>
          <p:nvPr/>
        </p:nvSpPr>
        <p:spPr>
          <a:xfrm>
            <a:off x="5286380" y="2285992"/>
            <a:ext cx="2357454" cy="461665"/>
          </a:xfrm>
          <a:prstGeom prst="rect">
            <a:avLst/>
          </a:prstGeom>
          <a:noFill/>
        </p:spPr>
        <p:txBody>
          <a:bodyPr wrap="square" rtlCol="0">
            <a:spAutoFit/>
          </a:bodyPr>
          <a:lstStyle/>
          <a:p>
            <a:r>
              <a:rPr lang="uk-UA" sz="2400" i="1" dirty="0" err="1" smtClean="0">
                <a:latin typeface="Georgia" pitchFamily="18" charset="0"/>
              </a:rPr>
              <a:t>Мухомодєєва</a:t>
            </a:r>
            <a:endParaRPr lang="uk-UA" sz="2400" i="1" dirty="0">
              <a:latin typeface="Georgia" pitchFamily="18" charset="0"/>
            </a:endParaRPr>
          </a:p>
        </p:txBody>
      </p:sp>
      <p:sp>
        <p:nvSpPr>
          <p:cNvPr id="7" name="TextBox 6"/>
          <p:cNvSpPr txBox="1"/>
          <p:nvPr/>
        </p:nvSpPr>
        <p:spPr>
          <a:xfrm>
            <a:off x="6143636" y="3214686"/>
            <a:ext cx="1500198" cy="461665"/>
          </a:xfrm>
          <a:prstGeom prst="rect">
            <a:avLst/>
          </a:prstGeom>
          <a:noFill/>
        </p:spPr>
        <p:txBody>
          <a:bodyPr wrap="square" rtlCol="0">
            <a:spAutoFit/>
          </a:bodyPr>
          <a:lstStyle/>
          <a:p>
            <a:r>
              <a:rPr lang="uk-UA" sz="2400" i="1" dirty="0" smtClean="0">
                <a:latin typeface="Georgia" pitchFamily="18" charset="0"/>
              </a:rPr>
              <a:t>Наталія</a:t>
            </a:r>
            <a:endParaRPr lang="uk-UA" sz="2400" i="1" dirty="0">
              <a:latin typeface="Georgia" pitchFamily="18" charset="0"/>
            </a:endParaRPr>
          </a:p>
        </p:txBody>
      </p:sp>
      <p:sp>
        <p:nvSpPr>
          <p:cNvPr id="8" name="TextBox 7"/>
          <p:cNvSpPr txBox="1"/>
          <p:nvPr/>
        </p:nvSpPr>
        <p:spPr>
          <a:xfrm>
            <a:off x="6357950" y="4071942"/>
            <a:ext cx="2419252" cy="461665"/>
          </a:xfrm>
          <a:prstGeom prst="rect">
            <a:avLst/>
          </a:prstGeom>
          <a:noFill/>
        </p:spPr>
        <p:txBody>
          <a:bodyPr wrap="none" rtlCol="0">
            <a:spAutoFit/>
          </a:bodyPr>
          <a:lstStyle/>
          <a:p>
            <a:r>
              <a:rPr lang="uk-UA" sz="2400" i="1" dirty="0" smtClean="0">
                <a:latin typeface="Georgia" pitchFamily="18" charset="0"/>
              </a:rPr>
              <a:t>Володимирівна</a:t>
            </a:r>
            <a:endParaRPr lang="uk-UA" sz="2400" i="1" dirty="0">
              <a:latin typeface="Georgia" pitchFamily="18" charset="0"/>
            </a:endParaRPr>
          </a:p>
        </p:txBody>
      </p:sp>
      <p:sp>
        <p:nvSpPr>
          <p:cNvPr id="9" name="TextBox 8"/>
          <p:cNvSpPr txBox="1"/>
          <p:nvPr/>
        </p:nvSpPr>
        <p:spPr>
          <a:xfrm>
            <a:off x="6215074" y="5214950"/>
            <a:ext cx="2738250" cy="461665"/>
          </a:xfrm>
          <a:prstGeom prst="rect">
            <a:avLst/>
          </a:prstGeom>
          <a:noFill/>
        </p:spPr>
        <p:txBody>
          <a:bodyPr wrap="none" rtlCol="0">
            <a:spAutoFit/>
          </a:bodyPr>
          <a:lstStyle/>
          <a:p>
            <a:r>
              <a:rPr lang="uk-UA" sz="2400" dirty="0" smtClean="0">
                <a:latin typeface="Georgia" pitchFamily="18" charset="0"/>
              </a:rPr>
              <a:t>Тел. (роб.) 7-19-71</a:t>
            </a:r>
            <a:endParaRPr lang="uk-UA" sz="2400" dirty="0">
              <a:latin typeface="Georgia" pitchFamily="18" charset="0"/>
            </a:endParaRPr>
          </a:p>
        </p:txBody>
      </p:sp>
      <p:pic>
        <p:nvPicPr>
          <p:cNvPr id="2053" name="Picture 5" descr="C:\Users\Biblio\Desktop\я\DSC02567.JPG"/>
          <p:cNvPicPr>
            <a:picLocks noChangeAspect="1" noChangeArrowheads="1"/>
          </p:cNvPicPr>
          <p:nvPr/>
        </p:nvPicPr>
        <p:blipFill>
          <a:blip r:embed="rId2" cstate="print"/>
          <a:srcRect/>
          <a:stretch>
            <a:fillRect/>
          </a:stretch>
        </p:blipFill>
        <p:spPr bwMode="auto">
          <a:xfrm>
            <a:off x="1" y="1119357"/>
            <a:ext cx="4143371" cy="5738642"/>
          </a:xfrm>
          <a:prstGeom prst="rect">
            <a:avLst/>
          </a:prstGeom>
          <a:noFill/>
          <a:effectLst>
            <a:glow rad="139700">
              <a:schemeClr val="accent3">
                <a:satMod val="175000"/>
                <a:alpha val="40000"/>
              </a:schemeClr>
            </a:glow>
          </a:effectLst>
        </p:spPr>
      </p:pic>
      <p:sp>
        <p:nvSpPr>
          <p:cNvPr id="14" name="TextBox 13"/>
          <p:cNvSpPr txBox="1"/>
          <p:nvPr/>
        </p:nvSpPr>
        <p:spPr>
          <a:xfrm>
            <a:off x="4357686" y="6000768"/>
            <a:ext cx="4786314" cy="461665"/>
          </a:xfrm>
          <a:prstGeom prst="rect">
            <a:avLst/>
          </a:prstGeom>
          <a:noFill/>
        </p:spPr>
        <p:txBody>
          <a:bodyPr wrap="square" rtlCol="0">
            <a:spAutoFit/>
          </a:bodyPr>
          <a:lstStyle/>
          <a:p>
            <a:r>
              <a:rPr lang="en-US" b="1" dirty="0" smtClean="0"/>
              <a:t> </a:t>
            </a:r>
            <a:r>
              <a:rPr lang="uk-UA" b="1" dirty="0" smtClean="0"/>
              <a:t>           </a:t>
            </a:r>
            <a:r>
              <a:rPr lang="en-US" sz="2400" dirty="0" smtClean="0">
                <a:latin typeface="Georgia" pitchFamily="18" charset="0"/>
              </a:rPr>
              <a:t>E-mail:  bvbu</a:t>
            </a:r>
            <a:r>
              <a:rPr lang="en-US" sz="2400" dirty="0" smtClean="0">
                <a:latin typeface="Arial" pitchFamily="34" charset="0"/>
                <a:cs typeface="Arial" pitchFamily="34" charset="0"/>
              </a:rPr>
              <a:t>1890</a:t>
            </a:r>
            <a:r>
              <a:rPr lang="en-US" sz="2400" dirty="0" smtClean="0">
                <a:latin typeface="Georgia" pitchFamily="18" charset="0"/>
              </a:rPr>
              <a:t>@ukr.net</a:t>
            </a:r>
            <a:endParaRPr lang="uk-UA" sz="2400"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214942" y="5857892"/>
            <a:ext cx="3929058" cy="400110"/>
          </a:xfrm>
          <a:prstGeom prst="rect">
            <a:avLst/>
          </a:prstGeom>
          <a:noFill/>
        </p:spPr>
        <p:txBody>
          <a:bodyPr wrap="square" rtlCol="0">
            <a:spAutoFit/>
          </a:bodyPr>
          <a:lstStyle/>
          <a:p>
            <a:r>
              <a:rPr lang="en-US" b="1" dirty="0" smtClean="0"/>
              <a:t> </a:t>
            </a:r>
            <a:endParaRPr lang="uk-UA" sz="2000" dirty="0">
              <a:latin typeface="Georgia" pitchFamily="18" charset="0"/>
            </a:endParaRPr>
          </a:p>
        </p:txBody>
      </p:sp>
      <p:pic>
        <p:nvPicPr>
          <p:cNvPr id="11" name="Picture 2" descr="C:\Users\Biblio\Desktop\фото\DSC02597.JPG"/>
          <p:cNvPicPr>
            <a:picLocks noChangeAspect="1" noChangeArrowheads="1"/>
          </p:cNvPicPr>
          <p:nvPr/>
        </p:nvPicPr>
        <p:blipFill>
          <a:blip r:embed="rId2" cstate="print"/>
          <a:srcRect/>
          <a:stretch>
            <a:fillRect/>
          </a:stretch>
        </p:blipFill>
        <p:spPr bwMode="auto">
          <a:xfrm>
            <a:off x="4422843" y="0"/>
            <a:ext cx="4721157" cy="5214950"/>
          </a:xfrm>
          <a:prstGeom prst="rect">
            <a:avLst/>
          </a:prstGeom>
          <a:noFill/>
        </p:spPr>
      </p:pic>
      <p:pic>
        <p:nvPicPr>
          <p:cNvPr id="13" name="Picture 4" descr="C:\Users\Biblio\Desktop\фото\DSC02596.JPG"/>
          <p:cNvPicPr>
            <a:picLocks noChangeAspect="1" noChangeArrowheads="1"/>
          </p:cNvPicPr>
          <p:nvPr/>
        </p:nvPicPr>
        <p:blipFill>
          <a:blip r:embed="rId3" cstate="print"/>
          <a:srcRect/>
          <a:stretch>
            <a:fillRect/>
          </a:stretch>
        </p:blipFill>
        <p:spPr bwMode="auto">
          <a:xfrm>
            <a:off x="0" y="1242938"/>
            <a:ext cx="4429124" cy="5615062"/>
          </a:xfrm>
          <a:prstGeom prst="rect">
            <a:avLst/>
          </a:prstGeom>
          <a:noFill/>
        </p:spPr>
      </p:pic>
      <p:sp>
        <p:nvSpPr>
          <p:cNvPr id="5" name="TextBox 4"/>
          <p:cNvSpPr txBox="1"/>
          <p:nvPr/>
        </p:nvSpPr>
        <p:spPr>
          <a:xfrm>
            <a:off x="5000628" y="5929330"/>
            <a:ext cx="3530134" cy="369332"/>
          </a:xfrm>
          <a:prstGeom prst="rect">
            <a:avLst/>
          </a:prstGeom>
          <a:noFill/>
        </p:spPr>
        <p:txBody>
          <a:bodyPr wrap="none" rtlCol="0">
            <a:spAutoFit/>
          </a:bodyPr>
          <a:lstStyle/>
          <a:p>
            <a:r>
              <a:rPr lang="uk-UA" dirty="0" smtClean="0">
                <a:latin typeface="Georgia" pitchFamily="18" charset="0"/>
              </a:rPr>
              <a:t>Консультування користувачів</a:t>
            </a:r>
            <a:endParaRPr lang="uk-UA"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blio\Desktop\фото\DSC02505.JPG"/>
          <p:cNvPicPr>
            <a:picLocks noChangeAspect="1" noChangeArrowheads="1"/>
          </p:cNvPicPr>
          <p:nvPr/>
        </p:nvPicPr>
        <p:blipFill>
          <a:blip r:embed="rId3" cstate="print"/>
          <a:srcRect/>
          <a:stretch>
            <a:fillRect/>
          </a:stretch>
        </p:blipFill>
        <p:spPr bwMode="auto">
          <a:xfrm>
            <a:off x="0" y="0"/>
            <a:ext cx="5214942" cy="6858005"/>
          </a:xfrm>
          <a:prstGeom prst="rect">
            <a:avLst/>
          </a:prstGeom>
          <a:noFill/>
        </p:spPr>
      </p:pic>
      <p:sp>
        <p:nvSpPr>
          <p:cNvPr id="3" name="TextBox 2"/>
          <p:cNvSpPr txBox="1"/>
          <p:nvPr/>
        </p:nvSpPr>
        <p:spPr>
          <a:xfrm>
            <a:off x="5214942" y="1857364"/>
            <a:ext cx="3929058" cy="1631216"/>
          </a:xfrm>
          <a:prstGeom prst="rect">
            <a:avLst/>
          </a:prstGeom>
          <a:noFill/>
        </p:spPr>
        <p:txBody>
          <a:bodyPr wrap="square" rtlCol="0">
            <a:spAutoFit/>
          </a:bodyPr>
          <a:lstStyle/>
          <a:p>
            <a:pPr algn="just"/>
            <a:r>
              <a:rPr lang="uk-UA" sz="2000" dirty="0">
                <a:latin typeface="Georgia" pitchFamily="18" charset="0"/>
              </a:rPr>
              <a:t> </a:t>
            </a:r>
            <a:r>
              <a:rPr lang="uk-UA" sz="2000" dirty="0" smtClean="0">
                <a:latin typeface="Georgia" pitchFamily="18" charset="0"/>
              </a:rPr>
              <a:t>          Робота відділу над створенням  електронної бази даних аналітичних описів статей та матеріалів з періодичних видань.</a:t>
            </a:r>
            <a:endParaRPr lang="uk-UA" sz="2000" dirty="0"/>
          </a:p>
        </p:txBody>
      </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325990"/>
            <a:ext cx="9144000" cy="4462760"/>
          </a:xfrm>
          <a:prstGeom prst="rect">
            <a:avLst/>
          </a:prstGeom>
        </p:spPr>
        <p:txBody>
          <a:bodyPr wrap="square">
            <a:spAutoFit/>
          </a:bodyPr>
          <a:lstStyle/>
          <a:p>
            <a:pPr indent="457200" algn="just"/>
            <a:r>
              <a:rPr lang="uk-UA" sz="1350" dirty="0" smtClean="0">
                <a:latin typeface="Georgia" pitchFamily="18" charset="0"/>
              </a:rPr>
              <a:t>Микола Олексійович </a:t>
            </a:r>
            <a:r>
              <a:rPr lang="uk-UA" sz="1350" dirty="0" err="1" smtClean="0">
                <a:latin typeface="Georgia" pitchFamily="18" charset="0"/>
              </a:rPr>
              <a:t>Лавровський</a:t>
            </a:r>
            <a:r>
              <a:rPr lang="uk-UA" sz="1350" dirty="0" smtClean="0">
                <a:latin typeface="Georgia" pitchFamily="18" charset="0"/>
              </a:rPr>
              <a:t> (1825-1899) – відомий педагог, державний діяч у галузі освіти та науки,  доктор слов’янської словесності та педагогіки, академік. Закінчив Головний Педагогічний інститут у  С.- Петербурзі (1851). Захистив докторську дисертацію (1854). Професор кафедри педагогіки, згодом  російської словесності (1853-1875) та декан історико-філологічного інституту (1862-1875) Харківського університету. Фундатор-директор Ніжинського Історико-філологічного інституту князя Безбородька (1875-1882). Член-кореспондент Імператорської Академії наук (1879). Ректор Варшавського університету (1883-1890), попечитель </a:t>
            </a:r>
            <a:r>
              <a:rPr lang="uk-UA" sz="1350" dirty="0" err="1" smtClean="0">
                <a:latin typeface="Georgia" pitchFamily="18" charset="0"/>
              </a:rPr>
              <a:t>Дерптського</a:t>
            </a:r>
            <a:r>
              <a:rPr lang="uk-UA" sz="1350" dirty="0" smtClean="0">
                <a:latin typeface="Georgia" pitchFamily="18" charset="0"/>
              </a:rPr>
              <a:t> (</a:t>
            </a:r>
            <a:r>
              <a:rPr lang="uk-UA" sz="1350" dirty="0" err="1" smtClean="0">
                <a:latin typeface="Georgia" pitchFamily="18" charset="0"/>
              </a:rPr>
              <a:t>Юріївського</a:t>
            </a:r>
            <a:r>
              <a:rPr lang="uk-UA" sz="1350" dirty="0" smtClean="0">
                <a:latin typeface="Georgia" pitchFamily="18" charset="0"/>
              </a:rPr>
              <a:t>) навчального округу ( 1890-1899).   М.О. </a:t>
            </a:r>
            <a:r>
              <a:rPr lang="uk-UA" sz="1350" dirty="0" err="1" smtClean="0">
                <a:latin typeface="Georgia" pitchFamily="18" charset="0"/>
              </a:rPr>
              <a:t>Лавровський</a:t>
            </a:r>
            <a:r>
              <a:rPr lang="uk-UA" sz="1350" dirty="0" smtClean="0">
                <a:latin typeface="Georgia" pitchFamily="18" charset="0"/>
              </a:rPr>
              <a:t> – успішний науковець,  автор понад 60 наукових праць.</a:t>
            </a:r>
          </a:p>
          <a:p>
            <a:pPr indent="457200" algn="just"/>
            <a:r>
              <a:rPr lang="uk-UA" sz="1350" dirty="0" smtClean="0">
                <a:latin typeface="Georgia" pitchFamily="18" charset="0"/>
              </a:rPr>
              <a:t> Його  довготривала та плідна праця як вченого-теоретика у галузі літературознавства   та педагогіки  була визнана сучасниками.  М.О.</a:t>
            </a:r>
            <a:r>
              <a:rPr lang="uk-UA" sz="1350" dirty="0" err="1" smtClean="0">
                <a:latin typeface="Georgia" pitchFamily="18" charset="0"/>
              </a:rPr>
              <a:t>Лавровський</a:t>
            </a:r>
            <a:r>
              <a:rPr lang="uk-UA" sz="1350" dirty="0" smtClean="0">
                <a:latin typeface="Georgia" pitchFamily="18" charset="0"/>
              </a:rPr>
              <a:t>  був обраний почесним професором Харківського університету, головою Історико-філологічної комісії  С.-Петербурзького університету, почесним членом Російського Археологічного інституту у Константинополі. У 1912 р. </a:t>
            </a:r>
            <a:r>
              <a:rPr lang="uk-UA" sz="1350" dirty="0" err="1" smtClean="0">
                <a:latin typeface="Georgia" pitchFamily="18" charset="0"/>
              </a:rPr>
              <a:t>Юріївський</a:t>
            </a:r>
            <a:r>
              <a:rPr lang="uk-UA" sz="1350" dirty="0" smtClean="0">
                <a:latin typeface="Georgia" pitchFamily="18" charset="0"/>
              </a:rPr>
              <a:t> (Тартуський) університет заснував медаль імені Миколи Олексійовича </a:t>
            </a:r>
            <a:r>
              <a:rPr lang="uk-UA" sz="1350" dirty="0" err="1" smtClean="0">
                <a:latin typeface="Georgia" pitchFamily="18" charset="0"/>
              </a:rPr>
              <a:t>Лавровського</a:t>
            </a:r>
            <a:r>
              <a:rPr lang="uk-UA" sz="1350" dirty="0" smtClean="0">
                <a:latin typeface="Georgia" pitchFamily="18" charset="0"/>
              </a:rPr>
              <a:t> за конкурсні студентські твори (золота та срібна) із зображенням його  портрету. Надзвичайно успішною була  діяльність М.О.</a:t>
            </a:r>
            <a:r>
              <a:rPr lang="uk-UA" sz="1350" dirty="0" err="1" smtClean="0">
                <a:latin typeface="Georgia" pitchFamily="18" charset="0"/>
              </a:rPr>
              <a:t>Лавровського</a:t>
            </a:r>
            <a:r>
              <a:rPr lang="uk-UA" sz="1350" dirty="0" smtClean="0">
                <a:latin typeface="Georgia" pitchFamily="18" charset="0"/>
              </a:rPr>
              <a:t> на посаді директора НІФІ. Тут у повній мірі виявився його талант як керівника. мудрого наставника, відкритої доброзичливої особистості. Ним було здійснено великий обсяг організаційно-педагогічної роботи з підготовки до  відкриття  інституту.  </a:t>
            </a:r>
          </a:p>
          <a:p>
            <a:pPr indent="457200" algn="just"/>
            <a:r>
              <a:rPr lang="uk-UA" sz="1350" dirty="0" smtClean="0">
                <a:latin typeface="Georgia" pitchFamily="18" charset="0"/>
              </a:rPr>
              <a:t>    Ретельно М. О. </a:t>
            </a:r>
            <a:r>
              <a:rPr lang="uk-UA" sz="1350" dirty="0" err="1" smtClean="0">
                <a:latin typeface="Georgia" pitchFamily="18" charset="0"/>
              </a:rPr>
              <a:t>Лавровський</a:t>
            </a:r>
            <a:r>
              <a:rPr lang="uk-UA" sz="1350" dirty="0" smtClean="0">
                <a:latin typeface="Georgia" pitchFamily="18" charset="0"/>
              </a:rPr>
              <a:t> віднісся до добору педагогічних кадрів. Йому вдалося сформувати сильний та згуртований  викладацький колектив, що складався з професорів та молодих талановитих науковців.</a:t>
            </a:r>
          </a:p>
          <a:p>
            <a:pPr algn="just"/>
            <a:endParaRPr lang="uk-UA" sz="1400" dirty="0">
              <a:latin typeface="Georgia" pitchFamily="18" charset="0"/>
            </a:endParaRPr>
          </a:p>
        </p:txBody>
      </p:sp>
      <p:pic>
        <p:nvPicPr>
          <p:cNvPr id="82946" name="Picture 2" descr="http://www.ndu.edu.ua/storage/images/15032011.jpg"/>
          <p:cNvPicPr>
            <a:picLocks noChangeAspect="1" noChangeArrowheads="1"/>
          </p:cNvPicPr>
          <p:nvPr/>
        </p:nvPicPr>
        <p:blipFill>
          <a:blip r:embed="rId2"/>
          <a:srcRect/>
          <a:stretch>
            <a:fillRect/>
          </a:stretch>
        </p:blipFill>
        <p:spPr bwMode="auto">
          <a:xfrm>
            <a:off x="3571868" y="0"/>
            <a:ext cx="1857388" cy="2341925"/>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blio\Desktop\фото\бібліографія\Изображение 245.jpg"/>
          <p:cNvPicPr>
            <a:picLocks noChangeAspect="1" noChangeArrowheads="1"/>
          </p:cNvPicPr>
          <p:nvPr/>
        </p:nvPicPr>
        <p:blipFill>
          <a:blip r:embed="rId2" cstate="print"/>
          <a:srcRect/>
          <a:stretch>
            <a:fillRect/>
          </a:stretch>
        </p:blipFill>
        <p:spPr bwMode="auto">
          <a:xfrm>
            <a:off x="928662" y="1339438"/>
            <a:ext cx="7358082" cy="5518562"/>
          </a:xfrm>
          <a:prstGeom prst="rect">
            <a:avLst/>
          </a:prstGeom>
          <a:noFill/>
        </p:spPr>
      </p:pic>
      <p:sp>
        <p:nvSpPr>
          <p:cNvPr id="4" name="TextBox 3"/>
          <p:cNvSpPr txBox="1"/>
          <p:nvPr/>
        </p:nvSpPr>
        <p:spPr>
          <a:xfrm>
            <a:off x="428596" y="214290"/>
            <a:ext cx="8429684" cy="830997"/>
          </a:xfrm>
          <a:prstGeom prst="rect">
            <a:avLst/>
          </a:prstGeom>
          <a:noFill/>
        </p:spPr>
        <p:txBody>
          <a:bodyPr wrap="square" rtlCol="0">
            <a:spAutoFit/>
          </a:bodyPr>
          <a:lstStyle/>
          <a:p>
            <a:pPr algn="ctr"/>
            <a:r>
              <a:rPr lang="uk-UA"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Головний бібліограф </a:t>
            </a:r>
            <a:r>
              <a:rPr lang="uk-UA" sz="2400" b="1" dirty="0" err="1"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Манжай</a:t>
            </a:r>
            <a:r>
              <a:rPr lang="uk-UA" sz="24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 В. І. презентує бібліографічний покаж</a:t>
            </a:r>
            <a:r>
              <a:rPr lang="uk-UA" sz="2400" b="1" dirty="0" smtClean="0">
                <a:ln w="12700">
                  <a:solidFill>
                    <a:schemeClr val="tx2">
                      <a:satMod val="155000"/>
                    </a:schemeClr>
                  </a:solidFill>
                  <a:prstDash val="solid"/>
                </a:ln>
                <a:effectLst>
                  <a:outerShdw blurRad="41275" dist="20320" dir="1800000" algn="tl" rotWithShape="0">
                    <a:srgbClr val="000000">
                      <a:alpha val="40000"/>
                    </a:srgbClr>
                  </a:outerShdw>
                </a:effectLst>
              </a:rPr>
              <a:t>чик</a:t>
            </a:r>
            <a:endParaRPr lang="uk-UA" sz="2400" b="1"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Рисунок 4" descr="P1000236.JPG"/>
          <p:cNvPicPr>
            <a:picLocks noChangeAspect="1"/>
          </p:cNvPicPr>
          <p:nvPr/>
        </p:nvPicPr>
        <p:blipFill>
          <a:blip r:embed="rId2"/>
          <a:srcRect/>
          <a:stretch>
            <a:fillRect/>
          </a:stretch>
        </p:blipFill>
        <p:spPr bwMode="auto">
          <a:xfrm>
            <a:off x="0" y="0"/>
            <a:ext cx="4926208" cy="6858000"/>
          </a:xfrm>
          <a:prstGeom prst="rect">
            <a:avLst/>
          </a:prstGeom>
          <a:noFill/>
          <a:ln w="9525">
            <a:noFill/>
            <a:miter lim="800000"/>
            <a:headEnd/>
            <a:tailEnd/>
          </a:ln>
        </p:spPr>
      </p:pic>
      <p:pic>
        <p:nvPicPr>
          <p:cNvPr id="32772" name="Рисунок 5" descr="P1000237.JPG"/>
          <p:cNvPicPr>
            <a:picLocks noChangeAspect="1"/>
          </p:cNvPicPr>
          <p:nvPr/>
        </p:nvPicPr>
        <p:blipFill>
          <a:blip r:embed="rId3"/>
          <a:srcRect/>
          <a:stretch>
            <a:fillRect/>
          </a:stretch>
        </p:blipFill>
        <p:spPr bwMode="auto">
          <a:xfrm>
            <a:off x="4714876" y="1"/>
            <a:ext cx="4800584" cy="685800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iblio\Desktop\фото\DSC02382.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blio\Desktop\фото\бібліографія\DSC02573.JPG"/>
          <p:cNvPicPr>
            <a:picLocks noChangeAspect="1" noChangeArrowheads="1"/>
          </p:cNvPicPr>
          <p:nvPr/>
        </p:nvPicPr>
        <p:blipFill>
          <a:blip r:embed="rId2" cstate="print"/>
          <a:srcRect l="20312" r="17969"/>
          <a:stretch>
            <a:fillRect/>
          </a:stretch>
        </p:blipFill>
        <p:spPr bwMode="auto">
          <a:xfrm>
            <a:off x="17292" y="10432"/>
            <a:ext cx="5643602" cy="6858000"/>
          </a:xfrm>
          <a:prstGeom prst="rect">
            <a:avLst/>
          </a:prstGeom>
          <a:noFill/>
        </p:spPr>
      </p:pic>
      <p:sp>
        <p:nvSpPr>
          <p:cNvPr id="3" name="TextBox 2"/>
          <p:cNvSpPr txBox="1"/>
          <p:nvPr/>
        </p:nvSpPr>
        <p:spPr>
          <a:xfrm>
            <a:off x="5796136" y="620688"/>
            <a:ext cx="2952328" cy="1569660"/>
          </a:xfrm>
          <a:prstGeom prst="rect">
            <a:avLst/>
          </a:prstGeom>
          <a:noFill/>
        </p:spPr>
        <p:txBody>
          <a:bodyPr wrap="square" rtlCol="0">
            <a:spAutoFit/>
          </a:bodyPr>
          <a:lstStyle/>
          <a:p>
            <a:pPr algn="ctr"/>
            <a:r>
              <a:rPr lang="uk-UA" sz="2400" dirty="0">
                <a:latin typeface="Georgia" pitchFamily="18" charset="0"/>
              </a:rPr>
              <a:t>Наукова діяльність інформаційно-бібліографічного відділу</a:t>
            </a:r>
          </a:p>
        </p:txBody>
      </p:sp>
    </p:spTree>
    <p:extLst>
      <p:ext uri="{BB962C8B-B14F-4D97-AF65-F5344CB8AC3E}">
        <p14:creationId xmlns:p14="http://schemas.microsoft.com/office/powerpoint/2010/main" val="1568310282"/>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Box 4"/>
          <p:cNvSpPr txBox="1">
            <a:spLocks noChangeArrowheads="1"/>
          </p:cNvSpPr>
          <p:nvPr/>
        </p:nvSpPr>
        <p:spPr bwMode="auto">
          <a:xfrm>
            <a:off x="6000760" y="2357430"/>
            <a:ext cx="3000396" cy="461665"/>
          </a:xfrm>
          <a:prstGeom prst="rect">
            <a:avLst/>
          </a:prstGeom>
          <a:noFill/>
          <a:ln w="9525">
            <a:noFill/>
            <a:miter lim="800000"/>
            <a:headEnd/>
            <a:tailEnd/>
          </a:ln>
        </p:spPr>
        <p:txBody>
          <a:bodyPr wrap="square">
            <a:spAutoFit/>
          </a:bodyPr>
          <a:lstStyle/>
          <a:p>
            <a:r>
              <a:rPr lang="uk-UA" sz="2400" dirty="0" smtClean="0">
                <a:ln w="18415" cmpd="sng">
                  <a:solidFill>
                    <a:srgbClr val="FFFFFF"/>
                  </a:solidFill>
                  <a:prstDash val="solid"/>
                </a:ln>
                <a:solidFill>
                  <a:srgbClr val="FFFFFF"/>
                </a:solidFill>
                <a:effectLst>
                  <a:glow rad="139700">
                    <a:schemeClr val="accent6">
                      <a:satMod val="175000"/>
                      <a:alpha val="40000"/>
                    </a:schemeClr>
                  </a:glow>
                </a:effectLst>
                <a:latin typeface="Georgia" pitchFamily="18" charset="0"/>
                <a:cs typeface="Times New Roman" pitchFamily="18" charset="0"/>
              </a:rPr>
              <a:t>Завідувач відділу</a:t>
            </a:r>
            <a:endParaRPr lang="uk-UA" sz="2400" dirty="0">
              <a:ln w="18415" cmpd="sng">
                <a:solidFill>
                  <a:srgbClr val="FFFFFF"/>
                </a:solidFill>
                <a:prstDash val="solid"/>
              </a:ln>
              <a:solidFill>
                <a:srgbClr val="FFFFFF"/>
              </a:solidFill>
              <a:effectLst>
                <a:glow rad="139700">
                  <a:schemeClr val="accent6">
                    <a:satMod val="175000"/>
                    <a:alpha val="40000"/>
                  </a:schemeClr>
                </a:glow>
              </a:effectLst>
              <a:latin typeface="Georgia" pitchFamily="18" charset="0"/>
              <a:cs typeface="Times New Roman" pitchFamily="18" charset="0"/>
            </a:endParaRPr>
          </a:p>
        </p:txBody>
      </p:sp>
      <p:sp>
        <p:nvSpPr>
          <p:cNvPr id="18436" name="TextBox 5"/>
          <p:cNvSpPr txBox="1">
            <a:spLocks noChangeArrowheads="1"/>
          </p:cNvSpPr>
          <p:nvPr/>
        </p:nvSpPr>
        <p:spPr bwMode="auto">
          <a:xfrm>
            <a:off x="6143636" y="3322707"/>
            <a:ext cx="1857388" cy="461665"/>
          </a:xfrm>
          <a:prstGeom prst="rect">
            <a:avLst/>
          </a:prstGeom>
          <a:noFill/>
          <a:ln w="9525">
            <a:noFill/>
            <a:miter lim="800000"/>
            <a:headEnd/>
            <a:tailEnd/>
          </a:ln>
        </p:spPr>
        <p:txBody>
          <a:bodyPr wrap="square">
            <a:spAutoFit/>
          </a:bodyPr>
          <a:lstStyle/>
          <a:p>
            <a:r>
              <a:rPr lang="uk-UA" sz="2400" i="1" dirty="0">
                <a:latin typeface="Georgia" pitchFamily="18" charset="0"/>
                <a:cs typeface="Times New Roman" pitchFamily="18" charset="0"/>
              </a:rPr>
              <a:t>Боренко</a:t>
            </a:r>
            <a:endParaRPr lang="ru-RU" sz="2400" i="1" dirty="0">
              <a:latin typeface="Georgia" pitchFamily="18" charset="0"/>
              <a:cs typeface="Times New Roman" pitchFamily="18" charset="0"/>
            </a:endParaRPr>
          </a:p>
        </p:txBody>
      </p:sp>
      <p:sp>
        <p:nvSpPr>
          <p:cNvPr id="18437" name="TextBox 6"/>
          <p:cNvSpPr txBox="1">
            <a:spLocks noChangeArrowheads="1"/>
          </p:cNvSpPr>
          <p:nvPr/>
        </p:nvSpPr>
        <p:spPr bwMode="auto">
          <a:xfrm>
            <a:off x="6786578" y="3933056"/>
            <a:ext cx="1714512" cy="461665"/>
          </a:xfrm>
          <a:prstGeom prst="rect">
            <a:avLst/>
          </a:prstGeom>
          <a:noFill/>
          <a:ln w="9525">
            <a:noFill/>
            <a:miter lim="800000"/>
            <a:headEnd/>
            <a:tailEnd/>
          </a:ln>
        </p:spPr>
        <p:txBody>
          <a:bodyPr wrap="square">
            <a:spAutoFit/>
          </a:bodyPr>
          <a:lstStyle/>
          <a:p>
            <a:r>
              <a:rPr lang="uk-UA" sz="2400" i="1" dirty="0">
                <a:latin typeface="Georgia" pitchFamily="18" charset="0"/>
                <a:cs typeface="Times New Roman" pitchFamily="18" charset="0"/>
              </a:rPr>
              <a:t>Любов</a:t>
            </a:r>
            <a:endParaRPr lang="ru-RU" sz="2400" i="1" dirty="0">
              <a:latin typeface="Georgia" pitchFamily="18" charset="0"/>
              <a:cs typeface="Times New Roman" pitchFamily="18" charset="0"/>
            </a:endParaRPr>
          </a:p>
        </p:txBody>
      </p:sp>
      <p:sp>
        <p:nvSpPr>
          <p:cNvPr id="18438" name="TextBox 7"/>
          <p:cNvSpPr txBox="1">
            <a:spLocks noChangeArrowheads="1"/>
          </p:cNvSpPr>
          <p:nvPr/>
        </p:nvSpPr>
        <p:spPr bwMode="auto">
          <a:xfrm>
            <a:off x="7072330" y="4555489"/>
            <a:ext cx="2214578" cy="461665"/>
          </a:xfrm>
          <a:prstGeom prst="rect">
            <a:avLst/>
          </a:prstGeom>
          <a:noFill/>
          <a:ln w="9525">
            <a:noFill/>
            <a:miter lim="800000"/>
            <a:headEnd/>
            <a:tailEnd/>
          </a:ln>
        </p:spPr>
        <p:txBody>
          <a:bodyPr wrap="square">
            <a:spAutoFit/>
          </a:bodyPr>
          <a:lstStyle/>
          <a:p>
            <a:r>
              <a:rPr lang="uk-UA" sz="2400" i="1" dirty="0">
                <a:latin typeface="Georgia" pitchFamily="18" charset="0"/>
                <a:cs typeface="Times New Roman" pitchFamily="18" charset="0"/>
              </a:rPr>
              <a:t>     Василівна</a:t>
            </a:r>
            <a:endParaRPr lang="ru-RU" sz="2400" i="1" dirty="0">
              <a:latin typeface="Georgia" pitchFamily="18" charset="0"/>
              <a:cs typeface="Times New Roman" pitchFamily="18" charset="0"/>
            </a:endParaRPr>
          </a:p>
        </p:txBody>
      </p:sp>
      <p:sp>
        <p:nvSpPr>
          <p:cNvPr id="18439" name="TextBox 8"/>
          <p:cNvSpPr txBox="1">
            <a:spLocks noChangeArrowheads="1"/>
          </p:cNvSpPr>
          <p:nvPr/>
        </p:nvSpPr>
        <p:spPr bwMode="auto">
          <a:xfrm>
            <a:off x="5995811" y="5137617"/>
            <a:ext cx="2643216" cy="461665"/>
          </a:xfrm>
          <a:prstGeom prst="rect">
            <a:avLst/>
          </a:prstGeom>
          <a:noFill/>
          <a:ln w="9525">
            <a:noFill/>
            <a:miter lim="800000"/>
            <a:headEnd/>
            <a:tailEnd/>
          </a:ln>
        </p:spPr>
        <p:txBody>
          <a:bodyPr wrap="square">
            <a:spAutoFit/>
          </a:bodyPr>
          <a:lstStyle/>
          <a:p>
            <a:r>
              <a:rPr lang="uk-UA" sz="2400" dirty="0">
                <a:latin typeface="Times New Roman" pitchFamily="18" charset="0"/>
                <a:cs typeface="Times New Roman" pitchFamily="18" charset="0"/>
              </a:rPr>
              <a:t>Тел. (роб.) 7-19-71</a:t>
            </a:r>
            <a:endParaRPr lang="ru-RU" sz="2400" dirty="0">
              <a:latin typeface="Times New Roman" pitchFamily="18" charset="0"/>
              <a:cs typeface="Times New Roman" pitchFamily="18" charset="0"/>
            </a:endParaRPr>
          </a:p>
        </p:txBody>
      </p:sp>
      <p:sp>
        <p:nvSpPr>
          <p:cNvPr id="18440" name="TextBox 9"/>
          <p:cNvSpPr txBox="1">
            <a:spLocks noChangeArrowheads="1"/>
          </p:cNvSpPr>
          <p:nvPr/>
        </p:nvSpPr>
        <p:spPr bwMode="auto">
          <a:xfrm>
            <a:off x="4536282" y="5961124"/>
            <a:ext cx="4102746" cy="461665"/>
          </a:xfrm>
          <a:prstGeom prst="rect">
            <a:avLst/>
          </a:prstGeom>
          <a:noFill/>
          <a:ln w="9525">
            <a:noFill/>
            <a:miter lim="800000"/>
            <a:headEnd/>
            <a:tailEnd/>
          </a:ln>
        </p:spPr>
        <p:txBody>
          <a:bodyPr wrap="square">
            <a:spAutoFit/>
          </a:bodyPr>
          <a:lstStyle/>
          <a:p>
            <a:r>
              <a:rPr lang="uk-UA" sz="2400" dirty="0" smtClean="0">
                <a:latin typeface="Times New Roman" pitchFamily="18" charset="0"/>
                <a:cs typeface="Times New Roman" pitchFamily="18" charset="0"/>
              </a:rPr>
              <a:t>           Е</a:t>
            </a:r>
            <a:r>
              <a:rPr lang="en-US" sz="2400" dirty="0" smtClean="0">
                <a:latin typeface="Times New Roman" pitchFamily="18" charset="0"/>
                <a:cs typeface="Times New Roman" pitchFamily="18" charset="0"/>
              </a:rPr>
              <a:t>-mail</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vitkz@ukr.net</a:t>
            </a:r>
            <a:endParaRPr lang="ru-RU" sz="2400" dirty="0" smtClean="0">
              <a:latin typeface="Times New Roman" pitchFamily="18" charset="0"/>
              <a:cs typeface="Times New Roman" pitchFamily="18" charset="0"/>
            </a:endParaRPr>
          </a:p>
        </p:txBody>
      </p:sp>
      <p:sp>
        <p:nvSpPr>
          <p:cNvPr id="9" name="TextBox 8"/>
          <p:cNvSpPr txBox="1"/>
          <p:nvPr/>
        </p:nvSpPr>
        <p:spPr>
          <a:xfrm>
            <a:off x="214282" y="0"/>
            <a:ext cx="8643998" cy="1428760"/>
          </a:xfrm>
          <a:prstGeom prst="rect">
            <a:avLst/>
          </a:prstGeom>
          <a:noFill/>
        </p:spPr>
        <p:txBody>
          <a:bodyPr wrap="square" rtlCol="0">
            <a:prstTxWarp prst="textDoubleWave1">
              <a:avLst/>
            </a:prstTxWarp>
            <a:spAutoFit/>
          </a:bodyPr>
          <a:lstStyle/>
          <a:p>
            <a:pPr algn="ctr"/>
            <a:r>
              <a:rPr lang="uk-UA" dirty="0" smtClean="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Georgia" pitchFamily="18" charset="0"/>
              </a:rPr>
              <a:t>Відділ інформаційних технологій та </a:t>
            </a:r>
          </a:p>
          <a:p>
            <a:pPr algn="ctr"/>
            <a:r>
              <a:rPr lang="uk-UA" dirty="0" smtClean="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Georgia" pitchFamily="18" charset="0"/>
              </a:rPr>
              <a:t>комп</a:t>
            </a:r>
            <a:r>
              <a:rPr lang="en-US" dirty="0" smtClean="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Georgia" pitchFamily="18" charset="0"/>
              </a:rPr>
              <a:t>’</a:t>
            </a:r>
            <a:r>
              <a:rPr lang="uk-UA" dirty="0" smtClean="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Georgia" pitchFamily="18" charset="0"/>
              </a:rPr>
              <a:t>ютерного забезпечення</a:t>
            </a:r>
            <a:endParaRPr lang="uk-UA" dirty="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latin typeface="Georgia" pitchFamily="18" charset="0"/>
            </a:endParaRPr>
          </a:p>
        </p:txBody>
      </p:sp>
      <p:sp>
        <p:nvSpPr>
          <p:cNvPr id="10" name="Прямоугольник 9"/>
          <p:cNvSpPr/>
          <p:nvPr/>
        </p:nvSpPr>
        <p:spPr>
          <a:xfrm>
            <a:off x="285720" y="1500174"/>
            <a:ext cx="8572560" cy="369332"/>
          </a:xfrm>
          <a:prstGeom prst="rect">
            <a:avLst/>
          </a:prstGeom>
        </p:spPr>
        <p:txBody>
          <a:bodyPr wrap="square">
            <a:spAutoFit/>
          </a:bodyPr>
          <a:lstStyle/>
          <a:p>
            <a:pPr algn="just"/>
            <a:r>
              <a:rPr lang="uk-UA" dirty="0" smtClean="0">
                <a:latin typeface="Times New Roman" pitchFamily="18" charset="0"/>
                <a:cs typeface="Times New Roman" pitchFamily="18" charset="0"/>
              </a:rPr>
              <a:t>	</a:t>
            </a:r>
            <a:endParaRPr lang="uk-UA" dirty="0">
              <a:latin typeface="Times New Roman" pitchFamily="18" charset="0"/>
              <a:cs typeface="Times New Roman" pitchFamily="18" charset="0"/>
            </a:endParaRPr>
          </a:p>
        </p:txBody>
      </p:sp>
      <p:pic>
        <p:nvPicPr>
          <p:cNvPr id="12" name="Рисунок 4" descr="DSC00360.JPG"/>
          <p:cNvPicPr>
            <a:picLocks noChangeAspect="1"/>
          </p:cNvPicPr>
          <p:nvPr/>
        </p:nvPicPr>
        <p:blipFill>
          <a:blip r:embed="rId2"/>
          <a:srcRect/>
          <a:stretch>
            <a:fillRect/>
          </a:stretch>
        </p:blipFill>
        <p:spPr bwMode="auto">
          <a:xfrm>
            <a:off x="214282" y="1785926"/>
            <a:ext cx="5357850" cy="4018415"/>
          </a:xfrm>
          <a:prstGeom prst="rect">
            <a:avLst/>
          </a:prstGeom>
          <a:noFill/>
          <a:ln w="9525">
            <a:noFill/>
            <a:miter lim="800000"/>
            <a:headEnd/>
            <a:tailEnd/>
          </a:ln>
          <a:effectLst>
            <a:glow rad="228600">
              <a:schemeClr val="accent5">
                <a:satMod val="175000"/>
                <a:alpha val="40000"/>
              </a:schemeClr>
            </a:glow>
          </a:effectLst>
        </p:spPr>
      </p:pic>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214910" y="357166"/>
            <a:ext cx="3929090" cy="6247864"/>
          </a:xfrm>
          <a:prstGeom prst="rect">
            <a:avLst/>
          </a:prstGeom>
        </p:spPr>
        <p:txBody>
          <a:bodyPr wrap="square">
            <a:spAutoFit/>
          </a:bodyPr>
          <a:lstStyle/>
          <a:p>
            <a:r>
              <a:rPr lang="uk-UA" dirty="0" smtClean="0">
                <a:latin typeface="Times New Roman" pitchFamily="18" charset="0"/>
                <a:cs typeface="Times New Roman" pitchFamily="18" charset="0"/>
              </a:rPr>
              <a:t>	</a:t>
            </a:r>
            <a:r>
              <a:rPr lang="uk-UA" sz="2000" i="1" dirty="0" smtClean="0">
                <a:latin typeface="Georgia" pitchFamily="18" charset="0"/>
                <a:cs typeface="Times New Roman" pitchFamily="18" charset="0"/>
              </a:rPr>
              <a:t>Діяльність відділу  ІТКЗ спрямована на здійснення комплексу робіт, пов’язаних з :</a:t>
            </a:r>
          </a:p>
          <a:p>
            <a:pPr marL="342900" indent="-342900">
              <a:buFont typeface="Wingdings" pitchFamily="2" charset="2"/>
              <a:buChar char="q"/>
            </a:pPr>
            <a:r>
              <a:rPr lang="uk-UA" sz="2000" i="1" dirty="0" smtClean="0">
                <a:latin typeface="Georgia" pitchFamily="18" charset="0"/>
                <a:cs typeface="Times New Roman" pitchFamily="18" charset="0"/>
              </a:rPr>
              <a:t>освоєнням, впровадженням і використанням інформаційних  технологій у виробничій діяльності бібліотеки та комплексної автоматизації бібліотечних процесів, </a:t>
            </a:r>
          </a:p>
          <a:p>
            <a:pPr marL="342900" indent="-342900">
              <a:buFont typeface="Wingdings" pitchFamily="2" charset="2"/>
              <a:buChar char="q"/>
            </a:pPr>
            <a:r>
              <a:rPr lang="uk-UA" sz="2000" i="1" dirty="0" smtClean="0">
                <a:latin typeface="Georgia" pitchFamily="18" charset="0"/>
                <a:cs typeface="Times New Roman" pitchFamily="18" charset="0"/>
              </a:rPr>
              <a:t>технічним і програмним забезпеченням  інформаційно-бібліотечних процесів, </a:t>
            </a:r>
          </a:p>
          <a:p>
            <a:pPr marL="342900" indent="-342900">
              <a:buFont typeface="Wingdings" pitchFamily="2" charset="2"/>
              <a:buChar char="q"/>
            </a:pPr>
            <a:r>
              <a:rPr lang="uk-UA" sz="2000" i="1" dirty="0" smtClean="0">
                <a:latin typeface="Georgia" pitchFamily="18" charset="0"/>
                <a:cs typeface="Times New Roman" pitchFamily="18" charset="0"/>
              </a:rPr>
              <a:t>впровадженням нових інформаційних технологій в практику роботи бібліотеки НДУ ім. Миколи Гоголя.</a:t>
            </a:r>
            <a:endParaRPr lang="uk-UA" sz="2000" i="1" dirty="0">
              <a:latin typeface="Georgia" pitchFamily="18" charset="0"/>
            </a:endParaRPr>
          </a:p>
        </p:txBody>
      </p:sp>
      <p:pic>
        <p:nvPicPr>
          <p:cNvPr id="1026" name="Picture 2" descr="C:\Users\Biblio\Desktop\фото\DSC02492.JPG"/>
          <p:cNvPicPr>
            <a:picLocks noChangeAspect="1" noChangeArrowheads="1"/>
          </p:cNvPicPr>
          <p:nvPr/>
        </p:nvPicPr>
        <p:blipFill>
          <a:blip r:embed="rId2" cstate="print">
            <a:lum contrast="10000"/>
          </a:blip>
          <a:srcRect/>
          <a:stretch>
            <a:fillRect/>
          </a:stretch>
        </p:blipFill>
        <p:spPr bwMode="auto">
          <a:xfrm>
            <a:off x="0" y="0"/>
            <a:ext cx="4929190" cy="5763402"/>
          </a:xfrm>
          <a:prstGeom prst="roundRect">
            <a:avLst>
              <a:gd name="adj" fmla="val 8594"/>
            </a:avLst>
          </a:prstGeom>
          <a:solidFill>
            <a:srgbClr val="FFFFFF">
              <a:shade val="85000"/>
            </a:srgbClr>
          </a:solidFill>
          <a:ln>
            <a:noFill/>
          </a:ln>
          <a:effectLst>
            <a:glow rad="139700">
              <a:schemeClr val="accent1">
                <a:satMod val="175000"/>
                <a:alpha val="40000"/>
              </a:schemeClr>
            </a:glow>
            <a:reflection blurRad="12700" stA="38000" endPos="28000" dist="5000" dir="5400000" sy="-100000" algn="bl" rotWithShape="0"/>
          </a:effectLst>
        </p:spPr>
      </p:pic>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85720" y="571480"/>
            <a:ext cx="8429684" cy="1077218"/>
          </a:xfrm>
          <a:prstGeom prst="rect">
            <a:avLst/>
          </a:prstGeom>
        </p:spPr>
        <p:txBody>
          <a:bodyPr wrap="square">
            <a:spAutoFit/>
          </a:bodyPr>
          <a:lstStyle/>
          <a:p>
            <a:r>
              <a:rPr lang="uk-UA" sz="3200" b="1" i="1" spc="600" dirty="0" smtClean="0">
                <a:ln w="12700">
                  <a:solidFill>
                    <a:schemeClr val="tx2">
                      <a:satMod val="155000"/>
                    </a:schemeClr>
                  </a:solidFill>
                  <a:prstDash val="solid"/>
                </a:ln>
                <a:effectLst>
                  <a:glow rad="139700">
                    <a:schemeClr val="accent2">
                      <a:satMod val="175000"/>
                      <a:alpha val="40000"/>
                    </a:schemeClr>
                  </a:glow>
                  <a:outerShdw blurRad="41275" dist="20320" dir="1800000" algn="tl" rotWithShape="0">
                    <a:srgbClr val="000000">
                      <a:alpha val="40000"/>
                    </a:srgbClr>
                  </a:outerShdw>
                </a:effectLst>
                <a:latin typeface="Georgia" pitchFamily="18" charset="0"/>
              </a:rPr>
              <a:t>	Відділ    обслуговування</a:t>
            </a:r>
            <a:r>
              <a:rPr lang="uk-UA" sz="32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
            </a:r>
            <a:br>
              <a:rPr lang="uk-UA" sz="3200" b="1" i="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br>
            <a:endParaRPr lang="uk-UA" sz="3200" b="1" dirty="0"/>
          </a:p>
        </p:txBody>
      </p:sp>
      <p:sp>
        <p:nvSpPr>
          <p:cNvPr id="4" name="Прямоугольник 3"/>
          <p:cNvSpPr/>
          <p:nvPr/>
        </p:nvSpPr>
        <p:spPr>
          <a:xfrm>
            <a:off x="571472" y="2285992"/>
            <a:ext cx="8358246" cy="3077702"/>
          </a:xfrm>
          <a:prstGeom prst="rect">
            <a:avLst/>
          </a:prstGeom>
        </p:spPr>
        <p:txBody>
          <a:bodyPr wrap="square">
            <a:spAutoFit/>
          </a:bodyPr>
          <a:lstStyle/>
          <a:p>
            <a:pPr algn="just">
              <a:lnSpc>
                <a:spcPct val="150000"/>
              </a:lnSpc>
            </a:pPr>
            <a:r>
              <a:rPr lang="ru-RU" sz="2200" dirty="0" smtClean="0">
                <a:latin typeface="Georgia" pitchFamily="18" charset="0"/>
              </a:rPr>
              <a:t>	</a:t>
            </a:r>
            <a:r>
              <a:rPr lang="uk-UA" sz="2200" dirty="0" smtClean="0">
                <a:latin typeface="Georgia" pitchFamily="18" charset="0"/>
              </a:rPr>
              <a:t>Відділ обслуговування здійснює: оперативне, диференційоване, бібліотечно-бібліографічне, інформаційне обслуговування студентів, аспірантів, науково-педагогічних працівників, співробітників університету згідно з їх інформаційними запитами, бере участь у виховній роботі ВНЗ.</a:t>
            </a:r>
            <a:endParaRPr lang="uk-UA" sz="2200" dirty="0">
              <a:latin typeface="Georgia" pitchFamily="18" charset="0"/>
              <a:cs typeface="Times New Roman" pitchFamily="18" charset="0"/>
            </a:endParaRPr>
          </a:p>
        </p:txBody>
      </p:sp>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Box 2"/>
          <p:cNvSpPr txBox="1">
            <a:spLocks noChangeArrowheads="1"/>
          </p:cNvSpPr>
          <p:nvPr/>
        </p:nvSpPr>
        <p:spPr bwMode="auto">
          <a:xfrm>
            <a:off x="0" y="214313"/>
            <a:ext cx="9144000" cy="1077218"/>
          </a:xfrm>
          <a:prstGeom prst="rect">
            <a:avLst/>
          </a:prstGeom>
          <a:noFill/>
          <a:ln w="9525">
            <a:noFill/>
            <a:miter lim="800000"/>
            <a:headEnd/>
            <a:tailEnd/>
          </a:ln>
          <a:effectLst>
            <a:glow rad="101600">
              <a:srgbClr val="B85DD1">
                <a:alpha val="60000"/>
              </a:srgbClr>
            </a:glow>
          </a:effectLst>
        </p:spPr>
        <p:txBody>
          <a:bodyPr>
            <a:spAutoFit/>
          </a:bodyPr>
          <a:lstStyle/>
          <a:p>
            <a:pPr algn="ctr"/>
            <a:r>
              <a:rPr lang="uk-UA" sz="3200" b="1" i="1" spc="300" dirty="0">
                <a:effectLst>
                  <a:glow rad="228600">
                    <a:schemeClr val="accent5">
                      <a:satMod val="175000"/>
                      <a:alpha val="40000"/>
                    </a:schemeClr>
                  </a:glow>
                </a:effectLst>
                <a:latin typeface="Georgia" pitchFamily="18" charset="0"/>
              </a:rPr>
              <a:t> Завідувач </a:t>
            </a:r>
            <a:endParaRPr lang="uk-UA" sz="3200" b="1" i="1" spc="300" dirty="0" smtClean="0">
              <a:effectLst>
                <a:glow rad="228600">
                  <a:schemeClr val="accent5">
                    <a:satMod val="175000"/>
                    <a:alpha val="40000"/>
                  </a:schemeClr>
                </a:glow>
              </a:effectLst>
              <a:latin typeface="Georgia" pitchFamily="18" charset="0"/>
            </a:endParaRPr>
          </a:p>
          <a:p>
            <a:pPr algn="ctr"/>
            <a:r>
              <a:rPr lang="uk-UA" sz="3200" b="1" i="1" spc="300" dirty="0" smtClean="0">
                <a:effectLst>
                  <a:glow rad="228600">
                    <a:schemeClr val="accent5">
                      <a:satMod val="175000"/>
                      <a:alpha val="40000"/>
                    </a:schemeClr>
                  </a:glow>
                </a:effectLst>
                <a:latin typeface="Georgia" pitchFamily="18" charset="0"/>
              </a:rPr>
              <a:t>відділу </a:t>
            </a:r>
            <a:r>
              <a:rPr lang="uk-UA" sz="3200" b="1" i="1" spc="300" dirty="0">
                <a:effectLst>
                  <a:glow rad="228600">
                    <a:schemeClr val="accent5">
                      <a:satMod val="175000"/>
                      <a:alpha val="40000"/>
                    </a:schemeClr>
                  </a:glow>
                </a:effectLst>
                <a:latin typeface="Georgia" pitchFamily="18" charset="0"/>
              </a:rPr>
              <a:t>обслуговування</a:t>
            </a:r>
            <a:endParaRPr lang="ru-RU" sz="3200" b="1" i="1" spc="300" dirty="0">
              <a:effectLst>
                <a:glow rad="228600">
                  <a:schemeClr val="accent5">
                    <a:satMod val="175000"/>
                    <a:alpha val="40000"/>
                  </a:schemeClr>
                </a:glow>
              </a:effectLst>
              <a:latin typeface="Georgia" pitchFamily="18" charset="0"/>
            </a:endParaRPr>
          </a:p>
        </p:txBody>
      </p:sp>
      <p:sp>
        <p:nvSpPr>
          <p:cNvPr id="21508" name="TextBox 3"/>
          <p:cNvSpPr txBox="1">
            <a:spLocks noChangeArrowheads="1"/>
          </p:cNvSpPr>
          <p:nvPr/>
        </p:nvSpPr>
        <p:spPr bwMode="auto">
          <a:xfrm>
            <a:off x="6500826" y="1714488"/>
            <a:ext cx="1714500" cy="461963"/>
          </a:xfrm>
          <a:prstGeom prst="rect">
            <a:avLst/>
          </a:prstGeom>
          <a:noFill/>
          <a:ln w="9525">
            <a:noFill/>
            <a:miter lim="800000"/>
            <a:headEnd/>
            <a:tailEnd/>
          </a:ln>
        </p:spPr>
        <p:txBody>
          <a:bodyPr>
            <a:spAutoFit/>
          </a:bodyPr>
          <a:lstStyle/>
          <a:p>
            <a:r>
              <a:rPr lang="uk-UA" sz="2400" i="1" dirty="0">
                <a:latin typeface="Georgia" pitchFamily="18" charset="0"/>
                <a:cs typeface="Times New Roman" pitchFamily="18" charset="0"/>
              </a:rPr>
              <a:t>Осіпова</a:t>
            </a:r>
            <a:endParaRPr lang="ru-RU" sz="2400" i="1" dirty="0">
              <a:latin typeface="Georgia" pitchFamily="18" charset="0"/>
              <a:cs typeface="Times New Roman" pitchFamily="18" charset="0"/>
            </a:endParaRPr>
          </a:p>
        </p:txBody>
      </p:sp>
      <p:sp>
        <p:nvSpPr>
          <p:cNvPr id="21509" name="TextBox 4"/>
          <p:cNvSpPr txBox="1">
            <a:spLocks noChangeArrowheads="1"/>
          </p:cNvSpPr>
          <p:nvPr/>
        </p:nvSpPr>
        <p:spPr bwMode="auto">
          <a:xfrm>
            <a:off x="6786578" y="2571744"/>
            <a:ext cx="1643089" cy="461963"/>
          </a:xfrm>
          <a:prstGeom prst="rect">
            <a:avLst/>
          </a:prstGeom>
          <a:noFill/>
          <a:ln w="9525">
            <a:noFill/>
            <a:miter lim="800000"/>
            <a:headEnd/>
            <a:tailEnd/>
          </a:ln>
        </p:spPr>
        <p:txBody>
          <a:bodyPr wrap="square">
            <a:spAutoFit/>
          </a:bodyPr>
          <a:lstStyle/>
          <a:p>
            <a:r>
              <a:rPr lang="uk-UA" sz="2400" i="1" dirty="0">
                <a:latin typeface="Georgia" pitchFamily="18" charset="0"/>
                <a:cs typeface="Times New Roman" pitchFamily="18" charset="0"/>
              </a:rPr>
              <a:t>Галина</a:t>
            </a:r>
            <a:endParaRPr lang="ru-RU" sz="2400" i="1" dirty="0">
              <a:latin typeface="Georgia" pitchFamily="18" charset="0"/>
              <a:cs typeface="Times New Roman" pitchFamily="18" charset="0"/>
            </a:endParaRPr>
          </a:p>
        </p:txBody>
      </p:sp>
      <p:sp>
        <p:nvSpPr>
          <p:cNvPr id="21510" name="TextBox 6"/>
          <p:cNvSpPr txBox="1">
            <a:spLocks noChangeArrowheads="1"/>
          </p:cNvSpPr>
          <p:nvPr/>
        </p:nvSpPr>
        <p:spPr bwMode="auto">
          <a:xfrm>
            <a:off x="7358063" y="3500438"/>
            <a:ext cx="1785937" cy="461963"/>
          </a:xfrm>
          <a:prstGeom prst="rect">
            <a:avLst/>
          </a:prstGeom>
          <a:noFill/>
          <a:ln w="9525">
            <a:noFill/>
            <a:miter lim="800000"/>
            <a:headEnd/>
            <a:tailEnd/>
          </a:ln>
        </p:spPr>
        <p:txBody>
          <a:bodyPr>
            <a:spAutoFit/>
          </a:bodyPr>
          <a:lstStyle/>
          <a:p>
            <a:r>
              <a:rPr lang="uk-UA" sz="2400" i="1" dirty="0" smtClean="0">
                <a:latin typeface="Georgia" pitchFamily="18" charset="0"/>
                <a:cs typeface="Times New Roman" pitchFamily="18" charset="0"/>
              </a:rPr>
              <a:t>Сергіївна</a:t>
            </a:r>
            <a:endParaRPr lang="ru-RU" sz="2400" i="1" dirty="0">
              <a:latin typeface="Georgia" pitchFamily="18" charset="0"/>
              <a:cs typeface="Times New Roman" pitchFamily="18" charset="0"/>
            </a:endParaRPr>
          </a:p>
        </p:txBody>
      </p:sp>
      <p:sp>
        <p:nvSpPr>
          <p:cNvPr id="21511" name="TextBox 7"/>
          <p:cNvSpPr txBox="1">
            <a:spLocks noChangeArrowheads="1"/>
          </p:cNvSpPr>
          <p:nvPr/>
        </p:nvSpPr>
        <p:spPr bwMode="auto">
          <a:xfrm>
            <a:off x="6215074" y="5072074"/>
            <a:ext cx="2714653" cy="461665"/>
          </a:xfrm>
          <a:prstGeom prst="rect">
            <a:avLst/>
          </a:prstGeom>
          <a:noFill/>
          <a:ln w="9525">
            <a:noFill/>
            <a:miter lim="800000"/>
            <a:headEnd/>
            <a:tailEnd/>
          </a:ln>
        </p:spPr>
        <p:txBody>
          <a:bodyPr wrap="square">
            <a:spAutoFit/>
          </a:bodyPr>
          <a:lstStyle/>
          <a:p>
            <a:r>
              <a:rPr lang="uk-UA" sz="2400" dirty="0">
                <a:latin typeface="Times New Roman" pitchFamily="18" charset="0"/>
                <a:cs typeface="Times New Roman" pitchFamily="18" charset="0"/>
              </a:rPr>
              <a:t>Тел</a:t>
            </a:r>
            <a:r>
              <a:rPr lang="uk-UA" sz="2400" dirty="0" smtClean="0">
                <a:latin typeface="Times New Roman" pitchFamily="18" charset="0"/>
                <a:cs typeface="Times New Roman" pitchFamily="18" charset="0"/>
              </a:rPr>
              <a:t>. (</a:t>
            </a:r>
            <a:r>
              <a:rPr lang="uk-UA" sz="2400" dirty="0">
                <a:latin typeface="Times New Roman" pitchFamily="18" charset="0"/>
                <a:cs typeface="Times New Roman" pitchFamily="18" charset="0"/>
              </a:rPr>
              <a:t>роб.) 7-19-71</a:t>
            </a:r>
            <a:endParaRPr lang="ru-RU" sz="2400" dirty="0">
              <a:latin typeface="Times New Roman" pitchFamily="18" charset="0"/>
              <a:cs typeface="Times New Roman" pitchFamily="18" charset="0"/>
            </a:endParaRPr>
          </a:p>
        </p:txBody>
      </p:sp>
      <p:sp>
        <p:nvSpPr>
          <p:cNvPr id="21512" name="TextBox 8"/>
          <p:cNvSpPr txBox="1">
            <a:spLocks noChangeArrowheads="1"/>
          </p:cNvSpPr>
          <p:nvPr/>
        </p:nvSpPr>
        <p:spPr bwMode="auto">
          <a:xfrm>
            <a:off x="5286380" y="6143645"/>
            <a:ext cx="3857620" cy="461665"/>
          </a:xfrm>
          <a:prstGeom prst="rect">
            <a:avLst/>
          </a:prstGeom>
          <a:noFill/>
          <a:ln w="9525">
            <a:noFill/>
            <a:miter lim="800000"/>
            <a:headEnd/>
            <a:tailEnd/>
          </a:ln>
        </p:spPr>
        <p:txBody>
          <a:bodyPr wrap="square">
            <a:spAutoFit/>
          </a:bodyPr>
          <a:lstStyle/>
          <a:p>
            <a:r>
              <a:rPr lang="en-US" sz="2400" dirty="0">
                <a:latin typeface="Times New Roman" pitchFamily="18" charset="0"/>
                <a:cs typeface="Times New Roman" pitchFamily="18" charset="0"/>
              </a:rPr>
              <a:t>Email</a:t>
            </a:r>
            <a:r>
              <a:rPr lang="uk-UA" sz="2400" dirty="0">
                <a:latin typeface="Times New Roman" pitchFamily="18" charset="0"/>
                <a:cs typeface="Times New Roman" pitchFamily="18" charset="0"/>
              </a:rPr>
              <a:t>:</a:t>
            </a:r>
            <a:r>
              <a:rPr lang="en-US" sz="2400" dirty="0">
                <a:latin typeface="Times New Roman" pitchFamily="18" charset="0"/>
                <a:cs typeface="Times New Roman" pitchFamily="18" charset="0"/>
              </a:rPr>
              <a:t>Galochas@bigmir.net</a:t>
            </a:r>
            <a:endParaRPr lang="ru-RU" sz="2400" dirty="0">
              <a:latin typeface="Times New Roman" pitchFamily="18" charset="0"/>
              <a:cs typeface="Times New Roman" pitchFamily="18" charset="0"/>
            </a:endParaRPr>
          </a:p>
        </p:txBody>
      </p:sp>
      <p:pic>
        <p:nvPicPr>
          <p:cNvPr id="9" name="Picture 2"/>
          <p:cNvPicPr>
            <a:picLocks noChangeAspect="1" noChangeArrowheads="1"/>
          </p:cNvPicPr>
          <p:nvPr/>
        </p:nvPicPr>
        <p:blipFill>
          <a:blip r:embed="rId2" cstate="print"/>
          <a:srcRect/>
          <a:stretch>
            <a:fillRect/>
          </a:stretch>
        </p:blipFill>
        <p:spPr bwMode="auto">
          <a:xfrm>
            <a:off x="0" y="2071678"/>
            <a:ext cx="5786478" cy="3834410"/>
          </a:xfrm>
          <a:prstGeom prst="rect">
            <a:avLst/>
          </a:prstGeom>
          <a:noFill/>
          <a:ln w="9525">
            <a:noFill/>
            <a:miter lim="800000"/>
            <a:headEnd/>
            <a:tailEnd/>
          </a:ln>
          <a:effectLst>
            <a:glow rad="228600">
              <a:schemeClr val="accent5">
                <a:satMod val="175000"/>
                <a:alpha val="40000"/>
              </a:schemeClr>
            </a:glow>
          </a:effectLst>
        </p:spPr>
      </p:pic>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85728"/>
            <a:ext cx="9144000" cy="584775"/>
          </a:xfrm>
          <a:prstGeom prst="rect">
            <a:avLst/>
          </a:prstGeom>
          <a:noFill/>
        </p:spPr>
        <p:txBody>
          <a:bodyPr wrap="square" rtlCol="0">
            <a:prstTxWarp prst="textChevron">
              <a:avLst/>
            </a:prstTxWarp>
            <a:spAutoFit/>
          </a:bodyPr>
          <a:lstStyle/>
          <a:p>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Сектор студентського абонементу</a:t>
            </a:r>
            <a:endParaRPr lang="uk-UA"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endParaRPr>
          </a:p>
        </p:txBody>
      </p:sp>
      <p:sp>
        <p:nvSpPr>
          <p:cNvPr id="9" name="TextBox 8"/>
          <p:cNvSpPr txBox="1"/>
          <p:nvPr/>
        </p:nvSpPr>
        <p:spPr>
          <a:xfrm>
            <a:off x="428596" y="1628800"/>
            <a:ext cx="8463884" cy="3046988"/>
          </a:xfrm>
          <a:prstGeom prst="rect">
            <a:avLst/>
          </a:prstGeom>
          <a:noFill/>
        </p:spPr>
        <p:txBody>
          <a:bodyPr wrap="square" rtlCol="0">
            <a:spAutoFit/>
          </a:bodyPr>
          <a:lstStyle/>
          <a:p>
            <a:pPr marL="342900" indent="-342900" algn="just">
              <a:buFont typeface="Wingdings" pitchFamily="2" charset="2"/>
              <a:buChar char="q"/>
            </a:pPr>
            <a:r>
              <a:rPr lang="uk-UA" sz="2400" b="1" dirty="0">
                <a:latin typeface="Georgia" pitchFamily="18" charset="0"/>
              </a:rPr>
              <a:t>Організовує запис користувачів у бібліотеку, знайомить їх з правилами користування та можливостями бібліотеки. </a:t>
            </a:r>
          </a:p>
          <a:p>
            <a:pPr marL="342900" lvl="0" indent="-342900" algn="just">
              <a:buFont typeface="Wingdings" pitchFamily="2" charset="2"/>
              <a:buChar char="q"/>
            </a:pPr>
            <a:r>
              <a:rPr lang="uk-UA" sz="2400" b="1" dirty="0" smtClean="0">
                <a:latin typeface="Georgia" pitchFamily="18" charset="0"/>
              </a:rPr>
              <a:t>Організовує диференційне обслуговування користувачів на абонементі. </a:t>
            </a:r>
          </a:p>
          <a:p>
            <a:pPr marL="342900" lvl="0" indent="-342900" algn="just">
              <a:buFont typeface="Wingdings" pitchFamily="2" charset="2"/>
              <a:buChar char="q"/>
            </a:pPr>
            <a:r>
              <a:rPr lang="uk-UA" sz="2400" b="1" dirty="0" smtClean="0">
                <a:latin typeface="Georgia" pitchFamily="18" charset="0"/>
              </a:rPr>
              <a:t>Використовує методи індивідуального і групового обслуговування користувачів.</a:t>
            </a:r>
          </a:p>
          <a:p>
            <a:pPr lvl="0" algn="just"/>
            <a:endParaRPr lang="uk-UA" sz="2400" b="1"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Biblio\Desktop\фото\DSC02575.JPG"/>
          <p:cNvPicPr>
            <a:picLocks noChangeAspect="1" noChangeArrowheads="1"/>
          </p:cNvPicPr>
          <p:nvPr/>
        </p:nvPicPr>
        <p:blipFill>
          <a:blip r:embed="rId2" cstate="print">
            <a:lum bright="20000" contrast="20000"/>
          </a:blip>
          <a:srcRect t="1111" b="6666"/>
          <a:stretch>
            <a:fillRect/>
          </a:stretch>
        </p:blipFill>
        <p:spPr bwMode="auto">
          <a:xfrm>
            <a:off x="0" y="-27384"/>
            <a:ext cx="9144000" cy="6845424"/>
          </a:xfrm>
          <a:prstGeom prst="rect">
            <a:avLst/>
          </a:prstGeom>
          <a:noFill/>
          <a:ln>
            <a:solidFill>
              <a:schemeClr val="accent6">
                <a:lumMod val="75000"/>
              </a:schemeClr>
            </a:solidFill>
          </a:ln>
        </p:spPr>
      </p:pic>
    </p:spTree>
    <p:extLst>
      <p:ext uri="{BB962C8B-B14F-4D97-AF65-F5344CB8AC3E}">
        <p14:creationId xmlns:p14="http://schemas.microsoft.com/office/powerpoint/2010/main" val="1211684401"/>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102304"/>
            <a:ext cx="8786874" cy="6755696"/>
          </a:xfrm>
          <a:prstGeom prst="rect">
            <a:avLst/>
          </a:prstGeom>
        </p:spPr>
        <p:txBody>
          <a:bodyPr wrap="square">
            <a:spAutoFit/>
          </a:bodyPr>
          <a:lstStyle/>
          <a:p>
            <a:pPr indent="457200" algn="just"/>
            <a:r>
              <a:rPr lang="uk-UA" sz="1350" dirty="0" smtClean="0">
                <a:latin typeface="Georgia" pitchFamily="18" charset="0"/>
              </a:rPr>
              <a:t> М. О. </a:t>
            </a:r>
            <a:r>
              <a:rPr lang="uk-UA" sz="1350" dirty="0" err="1" smtClean="0">
                <a:latin typeface="Georgia" pitchFamily="18" charset="0"/>
              </a:rPr>
              <a:t>Лавровський</a:t>
            </a:r>
            <a:r>
              <a:rPr lang="uk-UA" sz="1350" dirty="0" smtClean="0">
                <a:latin typeface="Georgia" pitchFamily="18" charset="0"/>
              </a:rPr>
              <a:t> виявив особливе піклування  про бібліотеку як про важливий чинник  забезпечення якісного  навчального та наукового процесів.  Як він вказував  «…важливою справою, що займала мене… було улаштування інститутської книгозбірні». Він вважав, що Інститут повинен мати добре сформовану бібліотеку, так як Ніжин не має  інших потужних книгозбірень та  знаходиться далеко від   культурних центрів. Попри досить пристойні кошти на поповнення бібліотеки (2600 крб.) широко залучалися і додаткові. М.О.</a:t>
            </a:r>
            <a:r>
              <a:rPr lang="uk-UA" sz="1350" dirty="0" err="1" smtClean="0">
                <a:latin typeface="Georgia" pitchFamily="18" charset="0"/>
              </a:rPr>
              <a:t>Лавровський</a:t>
            </a:r>
            <a:r>
              <a:rPr lang="uk-UA" sz="1350" dirty="0" smtClean="0">
                <a:latin typeface="Georgia" pitchFamily="18" charset="0"/>
              </a:rPr>
              <a:t> ніколи не відмовляв викладачам  у закупівлі книг. Завжди замовлення на літературу, подані ними, знаходили його підтримку. Так. У 1878 р. на придбання книг було витрачено 12 314 крб. 98 коп.,  у 1879 р. – 5 200 крб. 78 коп. Саме стараннями  М.О. </a:t>
            </a:r>
            <a:r>
              <a:rPr lang="uk-UA" sz="1350" dirty="0" err="1" smtClean="0">
                <a:latin typeface="Georgia" pitchFamily="18" charset="0"/>
              </a:rPr>
              <a:t>Лавровського</a:t>
            </a:r>
            <a:r>
              <a:rPr lang="uk-UA" sz="1350" dirty="0" smtClean="0">
                <a:latin typeface="Georgia" pitchFamily="18" charset="0"/>
              </a:rPr>
              <a:t> бібліотека поповнилася раритетами та колекціями, які зараз становлять основу рідкісного фонду.  У  1875 р  за розпорядженням міністра народної освіти до бібліотеки надійшли дублетні примірники колекції «</a:t>
            </a:r>
            <a:r>
              <a:rPr lang="en-US" sz="1350" dirty="0" err="1" smtClean="0">
                <a:latin typeface="Georgia" pitchFamily="18" charset="0"/>
              </a:rPr>
              <a:t>Polonica</a:t>
            </a:r>
            <a:r>
              <a:rPr lang="en-US" sz="1350" dirty="0" smtClean="0">
                <a:latin typeface="Georgia" pitchFamily="18" charset="0"/>
              </a:rPr>
              <a:t>» </a:t>
            </a:r>
            <a:r>
              <a:rPr lang="uk-UA" sz="1350" dirty="0" smtClean="0">
                <a:latin typeface="Georgia" pitchFamily="18" charset="0"/>
              </a:rPr>
              <a:t>з Варшавського університету. За змістом, це книги з богослов’я, історії, літератури у виданнях </a:t>
            </a:r>
            <a:r>
              <a:rPr lang="en-US" sz="1350" dirty="0" smtClean="0">
                <a:latin typeface="Georgia" pitchFamily="18" charset="0"/>
              </a:rPr>
              <a:t>XVI -  XVII  </a:t>
            </a:r>
            <a:r>
              <a:rPr lang="uk-UA" sz="1350" dirty="0" smtClean="0">
                <a:latin typeface="Georgia" pitchFamily="18" charset="0"/>
              </a:rPr>
              <a:t>ст.   1876-1877 рр. на відсотки з капіталу княгині Є.І. </a:t>
            </a:r>
            <a:r>
              <a:rPr lang="uk-UA" sz="1350" dirty="0" err="1" smtClean="0">
                <a:latin typeface="Georgia" pitchFamily="18" charset="0"/>
              </a:rPr>
              <a:t>Суворової-Римнікської</a:t>
            </a:r>
            <a:r>
              <a:rPr lang="uk-UA" sz="1350" dirty="0" smtClean="0">
                <a:latin typeface="Georgia" pitchFamily="18" charset="0"/>
              </a:rPr>
              <a:t> було придбано дві цінні бібліотеки: </a:t>
            </a:r>
            <a:r>
              <a:rPr lang="uk-UA" sz="1350" dirty="0" err="1" smtClean="0">
                <a:latin typeface="Georgia" pitchFamily="18" charset="0"/>
              </a:rPr>
              <a:t>профессора</a:t>
            </a:r>
            <a:r>
              <a:rPr lang="uk-UA" sz="1350" dirty="0" smtClean="0">
                <a:latin typeface="Georgia" pitchFamily="18" charset="0"/>
              </a:rPr>
              <a:t> Московського університету С.П.</a:t>
            </a:r>
            <a:r>
              <a:rPr lang="uk-UA" sz="1350" dirty="0" err="1" smtClean="0">
                <a:latin typeface="Georgia" pitchFamily="18" charset="0"/>
              </a:rPr>
              <a:t>Шевирьова</a:t>
            </a:r>
            <a:r>
              <a:rPr lang="uk-UA" sz="1350" dirty="0" smtClean="0">
                <a:latin typeface="Georgia" pitchFamily="18" charset="0"/>
              </a:rPr>
              <a:t> (7 359 томів, 3 815 назв) та </a:t>
            </a:r>
            <a:r>
              <a:rPr lang="uk-UA" sz="1350" dirty="0" err="1" smtClean="0">
                <a:latin typeface="Georgia" pitchFamily="18" charset="0"/>
              </a:rPr>
              <a:t>профессора</a:t>
            </a:r>
            <a:r>
              <a:rPr lang="uk-UA" sz="1350" dirty="0" smtClean="0">
                <a:latin typeface="Georgia" pitchFamily="18" charset="0"/>
              </a:rPr>
              <a:t> Лейпцігського університету (4 930 томів, 3 096 назв).   Завдяки  наполегливості М.О. </a:t>
            </a:r>
            <a:r>
              <a:rPr lang="uk-UA" sz="1350" dirty="0" err="1" smtClean="0">
                <a:latin typeface="Georgia" pitchFamily="18" charset="0"/>
              </a:rPr>
              <a:t>Лавровського</a:t>
            </a:r>
            <a:r>
              <a:rPr lang="uk-UA" sz="1350" dirty="0" smtClean="0">
                <a:latin typeface="Georgia" pitchFamily="18" charset="0"/>
              </a:rPr>
              <a:t> фонди поповнилися ще однією колекцією – стародруками з бібліотеки Ніжинського </a:t>
            </a:r>
            <a:r>
              <a:rPr lang="uk-UA" sz="1350" dirty="0" err="1" smtClean="0">
                <a:latin typeface="Georgia" pitchFamily="18" charset="0"/>
              </a:rPr>
              <a:t>Олександрівського</a:t>
            </a:r>
            <a:r>
              <a:rPr lang="uk-UA" sz="1350" dirty="0" smtClean="0">
                <a:latin typeface="Georgia" pitchFamily="18" charset="0"/>
              </a:rPr>
              <a:t> грецького училища. Дізнавшись про створення на базі училища жіночої гімназії, він  обстежив бібліотеку, де знайшов «… декілька вельми цінних книг з відділів богослов’я, класичного, історичного та літературного у старовинних виданнях  </a:t>
            </a:r>
            <a:r>
              <a:rPr lang="en-US" sz="1350" dirty="0" smtClean="0">
                <a:latin typeface="Georgia" pitchFamily="18" charset="0"/>
              </a:rPr>
              <a:t>XVI-XVII </a:t>
            </a:r>
            <a:r>
              <a:rPr lang="uk-UA" sz="1350" dirty="0" smtClean="0">
                <a:latin typeface="Georgia" pitchFamily="18" charset="0"/>
              </a:rPr>
              <a:t>ст.».    </a:t>
            </a:r>
          </a:p>
          <a:p>
            <a:pPr indent="457200" algn="just"/>
            <a:r>
              <a:rPr lang="uk-UA" sz="1350" dirty="0" smtClean="0">
                <a:latin typeface="Georgia" pitchFamily="18" charset="0"/>
              </a:rPr>
              <a:t> Дійсно, ця колекція стала окрасою рідкісного фонду університетської книгозбірні, у її складі є видання, що відносяться до книжкових пам’яток. За роки директорства  М.О.</a:t>
            </a:r>
            <a:r>
              <a:rPr lang="uk-UA" sz="1350" dirty="0" err="1" smtClean="0">
                <a:latin typeface="Georgia" pitchFamily="18" charset="0"/>
              </a:rPr>
              <a:t>Лавровського</a:t>
            </a:r>
            <a:r>
              <a:rPr lang="uk-UA" sz="1350" dirty="0" smtClean="0">
                <a:latin typeface="Georgia" pitchFamily="18" charset="0"/>
              </a:rPr>
              <a:t> фонди  бібліотеки значно зросли. У 1875 р. нараховувалося  12 152 томи (4 034 назви), відповідно у 1883 р. – 38 622 томи (16 475 назв).</a:t>
            </a:r>
          </a:p>
          <a:p>
            <a:pPr indent="457200" algn="just"/>
            <a:r>
              <a:rPr lang="uk-UA" sz="1350" dirty="0" smtClean="0">
                <a:latin typeface="Georgia" pitchFamily="18" charset="0"/>
              </a:rPr>
              <a:t> Вагомий  внесок М.О.</a:t>
            </a:r>
            <a:r>
              <a:rPr lang="uk-UA" sz="1350" dirty="0" err="1" smtClean="0">
                <a:latin typeface="Georgia" pitchFamily="18" charset="0"/>
              </a:rPr>
              <a:t>Лавровського</a:t>
            </a:r>
            <a:r>
              <a:rPr lang="uk-UA" sz="1350" dirty="0" smtClean="0">
                <a:latin typeface="Georgia" pitchFamily="18" charset="0"/>
              </a:rPr>
              <a:t> у розвиток  бібліотеки гідно оцінений нащадками. Колекції, придбані за його участю, мають велику історичну цінність та є предметом  наукових досліджень як університетських вчених, так і бібліотекарів.   Його ставлення до бібліотеки, як до важливої інституції, орієнтованої на  якісне забезпечення навчально-виховного та наукового процесів,  стало зразком для послідовників та у подальшому підтримувалося  професорсько-викладацьким складом  і бібліотекарями.</a:t>
            </a:r>
          </a:p>
          <a:p>
            <a:pPr indent="457200" algn="just"/>
            <a:r>
              <a:rPr lang="uk-UA" sz="1350" dirty="0" smtClean="0">
                <a:latin typeface="Georgia" pitchFamily="18" charset="0"/>
              </a:rPr>
              <a:t>  Саме тому, з нагоди 190-річного ювілею бібліотеки університету як однієї з найстаріших культурно-просвітницьких установ України та згідно рішення Вченої ради університету від 09.12.2010 р.   бібліотеці  присвоєно ім’я академіка М.О.</a:t>
            </a:r>
            <a:r>
              <a:rPr lang="uk-UA" sz="1350" dirty="0" err="1" smtClean="0">
                <a:latin typeface="Georgia" pitchFamily="18" charset="0"/>
              </a:rPr>
              <a:t>Лавровського</a:t>
            </a:r>
            <a:r>
              <a:rPr lang="uk-UA" sz="1350" dirty="0" smtClean="0">
                <a:latin typeface="Georgia" pitchFamily="18" charset="0"/>
              </a:rPr>
              <a:t>.</a:t>
            </a:r>
          </a:p>
          <a:p>
            <a:endParaRPr lang="uk-UA" sz="1400"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214282" y="214290"/>
            <a:ext cx="8501122" cy="1138773"/>
          </a:xfrm>
          <a:prstGeom prst="rect">
            <a:avLst/>
          </a:prstGeom>
          <a:noFill/>
          <a:ln w="9525">
            <a:noFill/>
            <a:miter lim="800000"/>
            <a:headEnd/>
            <a:tailEnd/>
          </a:ln>
        </p:spPr>
        <p:txBody>
          <a:bodyPr wrap="square">
            <a:spAutoFit/>
          </a:bodyPr>
          <a:lstStyle/>
          <a:p>
            <a:pPr algn="ctr"/>
            <a:r>
              <a:rPr lang="uk-UA" sz="4000" dirty="0">
                <a:latin typeface="Bookman Old Style" pitchFamily="18" charset="0"/>
              </a:rPr>
              <a:t> </a:t>
            </a:r>
            <a:r>
              <a:rPr lang="uk-UA" sz="2800" dirty="0">
                <a:effectLst>
                  <a:glow rad="63500">
                    <a:schemeClr val="accent4">
                      <a:satMod val="175000"/>
                      <a:alpha val="40000"/>
                    </a:schemeClr>
                  </a:glow>
                </a:effectLst>
                <a:latin typeface="Georgia" pitchFamily="18" charset="0"/>
              </a:rPr>
              <a:t>Завідувач </a:t>
            </a:r>
            <a:r>
              <a:rPr lang="uk-UA" sz="2800" dirty="0" smtClean="0">
                <a:effectLst>
                  <a:glow rad="63500">
                    <a:schemeClr val="accent4">
                      <a:satMod val="175000"/>
                      <a:alpha val="40000"/>
                    </a:schemeClr>
                  </a:glow>
                </a:effectLst>
                <a:latin typeface="Georgia" pitchFamily="18" charset="0"/>
              </a:rPr>
              <a:t>сектору студентського абонементу Павлова Олена Сергіївна</a:t>
            </a:r>
            <a:endParaRPr lang="ru-RU" sz="2800" dirty="0">
              <a:effectLst>
                <a:glow rad="63500">
                  <a:schemeClr val="accent4">
                    <a:satMod val="175000"/>
                    <a:alpha val="40000"/>
                  </a:schemeClr>
                </a:glow>
              </a:effectLst>
              <a:latin typeface="Georgia" pitchFamily="18" charset="0"/>
            </a:endParaRPr>
          </a:p>
        </p:txBody>
      </p:sp>
      <p:pic>
        <p:nvPicPr>
          <p:cNvPr id="2050" name="Picture 2" descr="C:\Users\Biblio\Desktop\фото\DSC02613.JPG"/>
          <p:cNvPicPr>
            <a:picLocks noChangeAspect="1" noChangeArrowheads="1"/>
          </p:cNvPicPr>
          <p:nvPr/>
        </p:nvPicPr>
        <p:blipFill>
          <a:blip r:embed="rId2" cstate="print"/>
          <a:srcRect/>
          <a:stretch>
            <a:fillRect/>
          </a:stretch>
        </p:blipFill>
        <p:spPr bwMode="auto">
          <a:xfrm>
            <a:off x="428596" y="1785926"/>
            <a:ext cx="8093236" cy="5072074"/>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0066"/>
          </a:xfrm>
        </p:spPr>
        <p:txBody>
          <a:bodyPr>
            <a:normAutofit fontScale="90000"/>
          </a:bodyPr>
          <a:lstStyle/>
          <a:p>
            <a:r>
              <a:rPr lang="uk-UA" sz="4400" b="0" dirty="0" smtClean="0">
                <a:solidFill>
                  <a:schemeClr val="tx1"/>
                </a:solidFill>
                <a:effectLst/>
                <a:latin typeface="Georgia" pitchFamily="18" charset="0"/>
              </a:rPr>
              <a:t/>
            </a:r>
            <a:br>
              <a:rPr lang="uk-UA" sz="4400" b="0" dirty="0" smtClean="0">
                <a:solidFill>
                  <a:schemeClr val="tx1"/>
                </a:solidFill>
                <a:effectLst/>
                <a:latin typeface="Georgia" pitchFamily="18" charset="0"/>
              </a:rPr>
            </a:br>
            <a:r>
              <a:rPr lang="uk-UA" sz="3100" dirty="0" smtClean="0">
                <a:solidFill>
                  <a:schemeClr val="tx1"/>
                </a:solidFill>
                <a:effectLst>
                  <a:outerShdw blurRad="38100" dist="38100" dir="2700000" algn="tl">
                    <a:srgbClr val="000000">
                      <a:alpha val="43137"/>
                    </a:srgbClr>
                  </a:outerShdw>
                </a:effectLst>
                <a:latin typeface="Georgia" pitchFamily="18" charset="0"/>
              </a:rPr>
              <a:t>Формується база даних користувачів </a:t>
            </a:r>
            <a:r>
              <a:rPr lang="uk-UA" sz="3100" dirty="0">
                <a:solidFill>
                  <a:schemeClr val="tx1"/>
                </a:solidFill>
                <a:effectLst>
                  <a:outerShdw blurRad="38100" dist="38100" dir="2700000" algn="tl">
                    <a:srgbClr val="000000">
                      <a:alpha val="43137"/>
                    </a:srgbClr>
                  </a:outerShdw>
                </a:effectLst>
                <a:latin typeface="Georgia" pitchFamily="18" charset="0"/>
              </a:rPr>
              <a:t>“Читач”</a:t>
            </a:r>
            <a:br>
              <a:rPr lang="uk-UA" sz="3100" dirty="0">
                <a:solidFill>
                  <a:schemeClr val="tx1"/>
                </a:solidFill>
                <a:effectLst>
                  <a:outerShdw blurRad="38100" dist="38100" dir="2700000" algn="tl">
                    <a:srgbClr val="000000">
                      <a:alpha val="43137"/>
                    </a:srgbClr>
                  </a:outerShdw>
                </a:effectLst>
                <a:latin typeface="Georgia" pitchFamily="18" charset="0"/>
              </a:rPr>
            </a:br>
            <a:endParaRPr lang="ru-RU" sz="3100" dirty="0">
              <a:solidFill>
                <a:schemeClr val="tx1"/>
              </a:solidFill>
              <a:effectLst>
                <a:outerShdw blurRad="38100" dist="38100" dir="2700000" algn="tl">
                  <a:srgbClr val="000000">
                    <a:alpha val="43137"/>
                  </a:srgbClr>
                </a:outerShdw>
              </a:effectLst>
            </a:endParaRPr>
          </a:p>
        </p:txBody>
      </p:sp>
      <p:pic>
        <p:nvPicPr>
          <p:cNvPr id="4" name="Picture 2" descr="C:\Users\Biblio\Desktop\фото\DSC02589.JPG"/>
          <p:cNvPicPr/>
          <p:nvPr/>
        </p:nvPicPr>
        <p:blipFill>
          <a:blip r:embed="rId2" cstate="print">
            <a:lum bright="10000" contrast="10000"/>
          </a:blip>
          <a:srcRect t="8333" r="12500"/>
          <a:stretch>
            <a:fillRect/>
          </a:stretch>
        </p:blipFill>
        <p:spPr bwMode="auto">
          <a:xfrm>
            <a:off x="748555" y="1215546"/>
            <a:ext cx="7704856" cy="5616624"/>
          </a:xfrm>
          <a:prstGeom prst="rect">
            <a:avLst/>
          </a:prstGeom>
          <a:noFill/>
          <a:effectLst>
            <a:glow rad="139700">
              <a:schemeClr val="accent6">
                <a:satMod val="175000"/>
                <a:alpha val="40000"/>
              </a:schemeClr>
            </a:glow>
          </a:effectLst>
        </p:spPr>
      </p:pic>
    </p:spTree>
    <p:extLst>
      <p:ext uri="{BB962C8B-B14F-4D97-AF65-F5344CB8AC3E}">
        <p14:creationId xmlns:p14="http://schemas.microsoft.com/office/powerpoint/2010/main" val="200627725"/>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blio\Desktop\фото\Студ. абонемент\DSC02409.JPG"/>
          <p:cNvPicPr>
            <a:picLocks noChangeAspect="1" noChangeArrowheads="1"/>
          </p:cNvPicPr>
          <p:nvPr/>
        </p:nvPicPr>
        <p:blipFill>
          <a:blip r:embed="rId3"/>
          <a:srcRect/>
          <a:stretch>
            <a:fillRect/>
          </a:stretch>
        </p:blipFill>
        <p:spPr bwMode="auto">
          <a:xfrm>
            <a:off x="-1" y="0"/>
            <a:ext cx="9144001" cy="5715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0"/>
            <a:ext cx="8786874" cy="1928802"/>
          </a:xfrm>
          <a:prstGeom prst="rect">
            <a:avLst/>
          </a:prstGeom>
          <a:noFill/>
          <a:effectLst>
            <a:outerShdw blurRad="50800" dist="38100" dir="5400000" algn="t" rotWithShape="0">
              <a:prstClr val="black">
                <a:alpha val="40000"/>
              </a:prstClr>
            </a:outerShdw>
          </a:effectLst>
        </p:spPr>
        <p:txBody>
          <a:bodyPr wrap="square" rtlCol="0">
            <a:prstTxWarp prst="textChevron">
              <a:avLst/>
            </a:prstTxWarp>
            <a:spAutoFit/>
            <a:scene3d>
              <a:camera prst="perspectiveFront"/>
              <a:lightRig rig="threePt" dir="t"/>
            </a:scene3d>
          </a:bodyPr>
          <a:lstStyle/>
          <a:p>
            <a:pPr algn="ctr"/>
            <a:r>
              <a:rPr lang="uk-UA" sz="3200" b="1" dirty="0" smtClean="0">
                <a:effectLst>
                  <a:glow rad="101600">
                    <a:schemeClr val="accent3">
                      <a:satMod val="175000"/>
                      <a:alpha val="40000"/>
                    </a:schemeClr>
                  </a:glow>
                </a:effectLst>
                <a:latin typeface="Georgia" pitchFamily="18" charset="0"/>
              </a:rPr>
              <a:t> Абонемент</a:t>
            </a:r>
          </a:p>
          <a:p>
            <a:pPr algn="ctr"/>
            <a:r>
              <a:rPr lang="uk-UA" sz="3200" b="1" dirty="0" smtClean="0">
                <a:effectLst>
                  <a:glow rad="101600">
                    <a:schemeClr val="accent3">
                      <a:satMod val="175000"/>
                      <a:alpha val="40000"/>
                    </a:schemeClr>
                  </a:glow>
                </a:effectLst>
                <a:latin typeface="Georgia" pitchFamily="18" charset="0"/>
              </a:rPr>
              <a:t> художньої літератури</a:t>
            </a:r>
            <a:endParaRPr lang="uk-UA" sz="3200" b="1" dirty="0">
              <a:effectLst>
                <a:glow rad="101600">
                  <a:schemeClr val="accent3">
                    <a:satMod val="175000"/>
                    <a:alpha val="40000"/>
                  </a:schemeClr>
                </a:glow>
              </a:effectLst>
              <a:latin typeface="Georgia" pitchFamily="18" charset="0"/>
            </a:endParaRPr>
          </a:p>
        </p:txBody>
      </p:sp>
      <p:pic>
        <p:nvPicPr>
          <p:cNvPr id="5" name="Picture 3" descr="C:\Users\Biblio\Desktop\фото\DSC02406.JPG"/>
          <p:cNvPicPr>
            <a:picLocks noChangeAspect="1" noChangeArrowheads="1"/>
          </p:cNvPicPr>
          <p:nvPr/>
        </p:nvPicPr>
        <p:blipFill>
          <a:blip r:embed="rId2" cstate="print"/>
          <a:srcRect t="10078" b="3100"/>
          <a:stretch>
            <a:fillRect/>
          </a:stretch>
        </p:blipFill>
        <p:spPr bwMode="auto">
          <a:xfrm>
            <a:off x="1071538" y="2047867"/>
            <a:ext cx="7215205" cy="4810134"/>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blio\Desktop\фото\DSC02413.JPG"/>
          <p:cNvPicPr>
            <a:picLocks noChangeAspect="1" noChangeArrowheads="1"/>
          </p:cNvPicPr>
          <p:nvPr/>
        </p:nvPicPr>
        <p:blipFill>
          <a:blip r:embed="rId2" cstate="print"/>
          <a:srcRect/>
          <a:stretch>
            <a:fillRect/>
          </a:stretch>
        </p:blipFill>
        <p:spPr bwMode="auto">
          <a:xfrm>
            <a:off x="4286247" y="3214686"/>
            <a:ext cx="4857752" cy="3643314"/>
          </a:xfrm>
          <a:prstGeom prst="rect">
            <a:avLst/>
          </a:prstGeom>
          <a:noFill/>
        </p:spPr>
      </p:pic>
      <p:pic>
        <p:nvPicPr>
          <p:cNvPr id="2051" name="Picture 3" descr="C:\Users\Biblio\Desktop\фото\DSC02427.JPG"/>
          <p:cNvPicPr>
            <a:picLocks noChangeAspect="1" noChangeArrowheads="1"/>
          </p:cNvPicPr>
          <p:nvPr/>
        </p:nvPicPr>
        <p:blipFill>
          <a:blip r:embed="rId3" cstate="print"/>
          <a:srcRect/>
          <a:stretch>
            <a:fillRect/>
          </a:stretch>
        </p:blipFill>
        <p:spPr bwMode="auto">
          <a:xfrm>
            <a:off x="-1" y="1857364"/>
            <a:ext cx="4286279" cy="3214710"/>
          </a:xfrm>
          <a:prstGeom prst="rect">
            <a:avLst/>
          </a:prstGeom>
          <a:noFill/>
        </p:spPr>
      </p:pic>
      <p:sp>
        <p:nvSpPr>
          <p:cNvPr id="4" name="TextBox 3"/>
          <p:cNvSpPr txBox="1"/>
          <p:nvPr/>
        </p:nvSpPr>
        <p:spPr>
          <a:xfrm>
            <a:off x="285720" y="357166"/>
            <a:ext cx="8858280" cy="1569660"/>
          </a:xfrm>
          <a:prstGeom prst="rect">
            <a:avLst/>
          </a:prstGeom>
          <a:noFill/>
        </p:spPr>
        <p:txBody>
          <a:bodyPr wrap="square" rtlCol="0">
            <a:prstTxWarp prst="textCanUp">
              <a:avLst/>
            </a:prstTxWarp>
            <a:spAutoFit/>
          </a:bodyPr>
          <a:lstStyle/>
          <a:p>
            <a:pPr algn="ctr"/>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Сектор абонементу викладачів з читальним залом № 1 для наукової роботи</a:t>
            </a:r>
            <a:endParaRPr lang="uk-UA"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p:cNvSpPr/>
          <p:nvPr/>
        </p:nvSpPr>
        <p:spPr>
          <a:xfrm>
            <a:off x="755576" y="1678156"/>
            <a:ext cx="8136904" cy="3046988"/>
          </a:xfrm>
          <a:prstGeom prst="rect">
            <a:avLst/>
          </a:prstGeom>
        </p:spPr>
        <p:txBody>
          <a:bodyPr wrap="square">
            <a:spAutoFit/>
          </a:bodyPr>
          <a:lstStyle/>
          <a:p>
            <a:pPr algn="just">
              <a:buFont typeface="Wingdings" pitchFamily="2" charset="2"/>
              <a:buChar char="q"/>
            </a:pPr>
            <a:r>
              <a:rPr lang="uk-UA" dirty="0">
                <a:latin typeface="Georgia" pitchFamily="18" charset="0"/>
              </a:rPr>
              <a:t> </a:t>
            </a:r>
            <a:r>
              <a:rPr lang="uk-UA" sz="2400" dirty="0">
                <a:latin typeface="Georgia" pitchFamily="18" charset="0"/>
              </a:rPr>
              <a:t>Обслуговування викладачів, аспірантів, магістрантів, наукових співробітників та студентів університету;</a:t>
            </a:r>
          </a:p>
          <a:p>
            <a:pPr>
              <a:buFont typeface="Wingdings" pitchFamily="2" charset="2"/>
              <a:buChar char="q"/>
            </a:pPr>
            <a:r>
              <a:rPr lang="uk-UA" sz="2400" dirty="0">
                <a:latin typeface="Georgia" pitchFamily="18" charset="0"/>
              </a:rPr>
              <a:t> Уточнення інформаційних запитів;</a:t>
            </a:r>
          </a:p>
          <a:p>
            <a:pPr>
              <a:buFont typeface="Wingdings" pitchFamily="2" charset="2"/>
              <a:buChar char="q"/>
            </a:pPr>
            <a:r>
              <a:rPr lang="uk-UA" sz="2400" dirty="0">
                <a:latin typeface="Georgia" pitchFamily="18" charset="0"/>
              </a:rPr>
              <a:t> Пошук інформації у традиційних та електронних базах даних бібліотеки;</a:t>
            </a:r>
          </a:p>
          <a:p>
            <a:pPr>
              <a:buFont typeface="Wingdings" pitchFamily="2" charset="2"/>
              <a:buChar char="q"/>
            </a:pPr>
            <a:r>
              <a:rPr lang="uk-UA" sz="2400" dirty="0">
                <a:latin typeface="Georgia" pitchFamily="18" charset="0"/>
              </a:rPr>
              <a:t> Оформлення читацьких замовлень;</a:t>
            </a:r>
          </a:p>
          <a:p>
            <a:pPr>
              <a:buFont typeface="Wingdings" pitchFamily="2" charset="2"/>
              <a:buChar char="q"/>
            </a:pPr>
            <a:r>
              <a:rPr lang="uk-UA" sz="2400" dirty="0">
                <a:latin typeface="Georgia" pitchFamily="18" charset="0"/>
              </a:rPr>
              <a:t> Бронювання літератури для наукової роботи;</a:t>
            </a:r>
          </a:p>
          <a:p>
            <a:pPr>
              <a:buFont typeface="Wingdings" pitchFamily="2" charset="2"/>
              <a:buChar char="q"/>
            </a:pPr>
            <a:r>
              <a:rPr lang="uk-UA" sz="2400" dirty="0">
                <a:latin typeface="Georgia" pitchFamily="18" charset="0"/>
              </a:rPr>
              <a:t> Надання послуг по  МБА та ЕДД.</a:t>
            </a:r>
          </a:p>
        </p:txBody>
      </p:sp>
      <p:sp>
        <p:nvSpPr>
          <p:cNvPr id="3" name="TextBox 2"/>
          <p:cNvSpPr txBox="1"/>
          <p:nvPr/>
        </p:nvSpPr>
        <p:spPr>
          <a:xfrm>
            <a:off x="1031120" y="580174"/>
            <a:ext cx="7344816" cy="954107"/>
          </a:xfrm>
          <a:prstGeom prst="rect">
            <a:avLst/>
          </a:prstGeom>
          <a:noFill/>
        </p:spPr>
        <p:txBody>
          <a:bodyPr wrap="square" rtlCol="0">
            <a:spAutoFit/>
          </a:bodyPr>
          <a:lstStyle/>
          <a:p>
            <a:pPr algn="ctr"/>
            <a:r>
              <a:rPr lang="uk-UA" sz="2800" b="1" dirty="0">
                <a:latin typeface="Georgia" pitchFamily="18" charset="0"/>
              </a:rPr>
              <a:t>Першочерговими завданнями сектору є :</a:t>
            </a:r>
          </a:p>
        </p:txBody>
      </p:sp>
    </p:spTree>
    <p:extLst>
      <p:ext uri="{BB962C8B-B14F-4D97-AF65-F5344CB8AC3E}">
        <p14:creationId xmlns:p14="http://schemas.microsoft.com/office/powerpoint/2010/main" val="1839514946"/>
      </p:ext>
    </p:extLst>
  </p:cSld>
  <p:clrMapOvr>
    <a:masterClrMapping/>
  </p:clrMapOvr>
  <p:transition spd="slow">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429684" cy="1143000"/>
          </a:xfrm>
        </p:spPr>
        <p:txBody>
          <a:bodyPr>
            <a:normAutofit/>
          </a:bodyPr>
          <a:lstStyle/>
          <a:p>
            <a:r>
              <a:rPr lang="uk-UA" sz="3200" dirty="0" smtClean="0">
                <a:ln w="12700">
                  <a:solidFill>
                    <a:schemeClr val="tx2">
                      <a:satMod val="155000"/>
                    </a:schemeClr>
                  </a:solidFill>
                  <a:prstDash val="solid"/>
                </a:ln>
                <a:solidFill>
                  <a:schemeClr val="tx1"/>
                </a:solidFill>
                <a:effectLst>
                  <a:glow rad="139700">
                    <a:schemeClr val="accent4">
                      <a:satMod val="175000"/>
                      <a:alpha val="40000"/>
                    </a:schemeClr>
                  </a:glow>
                </a:effectLst>
                <a:latin typeface="Georgia" pitchFamily="18" charset="0"/>
              </a:rPr>
              <a:t>Завідувач сектору наукового абонементу</a:t>
            </a:r>
            <a:endParaRPr lang="uk-UA" sz="2800" dirty="0">
              <a:ln w="12700">
                <a:solidFill>
                  <a:schemeClr val="tx2">
                    <a:satMod val="155000"/>
                  </a:schemeClr>
                </a:solidFill>
                <a:prstDash val="solid"/>
              </a:ln>
              <a:solidFill>
                <a:schemeClr val="tx1"/>
              </a:solidFill>
              <a:effectLst>
                <a:glow rad="139700">
                  <a:schemeClr val="accent4">
                    <a:satMod val="175000"/>
                    <a:alpha val="40000"/>
                  </a:schemeClr>
                </a:glow>
              </a:effectLst>
              <a:latin typeface="Georgia" pitchFamily="18" charset="0"/>
            </a:endParaRPr>
          </a:p>
        </p:txBody>
      </p:sp>
      <p:pic>
        <p:nvPicPr>
          <p:cNvPr id="1027" name="Picture 3" descr="C:\Users\Biblio\Desktop\фото\DSC02417.JPG"/>
          <p:cNvPicPr>
            <a:picLocks noChangeAspect="1" noChangeArrowheads="1"/>
          </p:cNvPicPr>
          <p:nvPr/>
        </p:nvPicPr>
        <p:blipFill>
          <a:blip r:embed="rId2" cstate="print"/>
          <a:srcRect t="10662"/>
          <a:stretch>
            <a:fillRect/>
          </a:stretch>
        </p:blipFill>
        <p:spPr bwMode="auto">
          <a:xfrm>
            <a:off x="0" y="1131434"/>
            <a:ext cx="5643602" cy="5726566"/>
          </a:xfrm>
          <a:prstGeom prst="rect">
            <a:avLst/>
          </a:prstGeom>
          <a:noFill/>
        </p:spPr>
      </p:pic>
      <p:sp>
        <p:nvSpPr>
          <p:cNvPr id="5" name="TextBox 4"/>
          <p:cNvSpPr txBox="1"/>
          <p:nvPr/>
        </p:nvSpPr>
        <p:spPr>
          <a:xfrm>
            <a:off x="6143636" y="5072074"/>
            <a:ext cx="2500330" cy="369332"/>
          </a:xfrm>
          <a:prstGeom prst="rect">
            <a:avLst/>
          </a:prstGeom>
          <a:noFill/>
        </p:spPr>
        <p:txBody>
          <a:bodyPr wrap="square" rtlCol="0">
            <a:spAutoFit/>
          </a:bodyPr>
          <a:lstStyle/>
          <a:p>
            <a:r>
              <a:rPr lang="uk-UA" dirty="0" smtClean="0"/>
              <a:t>Тел. роб. 2-36-33</a:t>
            </a:r>
            <a:endParaRPr lang="uk-UA" dirty="0"/>
          </a:p>
        </p:txBody>
      </p:sp>
      <p:sp>
        <p:nvSpPr>
          <p:cNvPr id="6" name="TextBox 5"/>
          <p:cNvSpPr txBox="1"/>
          <p:nvPr/>
        </p:nvSpPr>
        <p:spPr>
          <a:xfrm rot="10800000" flipH="1" flipV="1">
            <a:off x="5929322" y="5857892"/>
            <a:ext cx="2857520" cy="369332"/>
          </a:xfrm>
          <a:prstGeom prst="rect">
            <a:avLst/>
          </a:prstGeom>
          <a:noFill/>
        </p:spPr>
        <p:txBody>
          <a:bodyPr wrap="square" rtlCol="0">
            <a:spAutoFit/>
          </a:bodyPr>
          <a:lstStyle/>
          <a:p>
            <a:r>
              <a:rPr lang="en-US" dirty="0" smtClean="0"/>
              <a:t>nabndu2012@bigmir.net</a:t>
            </a:r>
            <a:endParaRPr lang="uk-UA" dirty="0"/>
          </a:p>
        </p:txBody>
      </p:sp>
      <p:sp>
        <p:nvSpPr>
          <p:cNvPr id="7" name="TextBox 6"/>
          <p:cNvSpPr txBox="1"/>
          <p:nvPr/>
        </p:nvSpPr>
        <p:spPr>
          <a:xfrm>
            <a:off x="5929322" y="1714488"/>
            <a:ext cx="2428892" cy="461665"/>
          </a:xfrm>
          <a:prstGeom prst="rect">
            <a:avLst/>
          </a:prstGeom>
          <a:noFill/>
        </p:spPr>
        <p:txBody>
          <a:bodyPr wrap="square" rtlCol="0">
            <a:spAutoFit/>
          </a:bodyPr>
          <a:lstStyle/>
          <a:p>
            <a:r>
              <a:rPr lang="uk-UA" sz="2400" i="1" dirty="0" smtClean="0">
                <a:latin typeface="Georgia" pitchFamily="18" charset="0"/>
              </a:rPr>
              <a:t>Косовських</a:t>
            </a:r>
            <a:endParaRPr lang="uk-UA" sz="2400" i="1" dirty="0">
              <a:latin typeface="Georgia" pitchFamily="18" charset="0"/>
            </a:endParaRPr>
          </a:p>
        </p:txBody>
      </p:sp>
      <p:sp>
        <p:nvSpPr>
          <p:cNvPr id="8" name="TextBox 7"/>
          <p:cNvSpPr txBox="1"/>
          <p:nvPr/>
        </p:nvSpPr>
        <p:spPr>
          <a:xfrm>
            <a:off x="6572264" y="2571744"/>
            <a:ext cx="2071702" cy="461665"/>
          </a:xfrm>
          <a:prstGeom prst="rect">
            <a:avLst/>
          </a:prstGeom>
          <a:noFill/>
        </p:spPr>
        <p:txBody>
          <a:bodyPr wrap="square" rtlCol="0">
            <a:spAutoFit/>
          </a:bodyPr>
          <a:lstStyle/>
          <a:p>
            <a:r>
              <a:rPr lang="uk-UA" sz="2400" i="1" dirty="0" smtClean="0">
                <a:latin typeface="Georgia" pitchFamily="18" charset="0"/>
              </a:rPr>
              <a:t>Людмила</a:t>
            </a:r>
            <a:endParaRPr lang="uk-UA" sz="2400" i="1" dirty="0">
              <a:latin typeface="Georgia" pitchFamily="18" charset="0"/>
            </a:endParaRPr>
          </a:p>
        </p:txBody>
      </p:sp>
      <p:sp>
        <p:nvSpPr>
          <p:cNvPr id="9" name="TextBox 8"/>
          <p:cNvSpPr txBox="1"/>
          <p:nvPr/>
        </p:nvSpPr>
        <p:spPr>
          <a:xfrm>
            <a:off x="7072330" y="3429000"/>
            <a:ext cx="2286016" cy="461665"/>
          </a:xfrm>
          <a:prstGeom prst="rect">
            <a:avLst/>
          </a:prstGeom>
          <a:noFill/>
        </p:spPr>
        <p:txBody>
          <a:bodyPr wrap="square" rtlCol="0">
            <a:spAutoFit/>
          </a:bodyPr>
          <a:lstStyle/>
          <a:p>
            <a:r>
              <a:rPr lang="uk-UA" sz="2400" i="1" dirty="0" smtClean="0">
                <a:latin typeface="Georgia" pitchFamily="18" charset="0"/>
              </a:rPr>
              <a:t>Павлівна</a:t>
            </a:r>
            <a:endParaRPr lang="uk-UA" sz="2400" i="1"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Рисунок 14" descr="P1000122.JPG"/>
          <p:cNvPicPr>
            <a:picLocks noChangeAspect="1"/>
          </p:cNvPicPr>
          <p:nvPr/>
        </p:nvPicPr>
        <p:blipFill>
          <a:blip r:embed="rId2"/>
          <a:srcRect/>
          <a:stretch>
            <a:fillRect/>
          </a:stretch>
        </p:blipFill>
        <p:spPr bwMode="auto">
          <a:xfrm>
            <a:off x="0" y="3800203"/>
            <a:ext cx="4429124" cy="3057797"/>
          </a:xfrm>
          <a:prstGeom prst="rect">
            <a:avLst/>
          </a:prstGeom>
          <a:ln>
            <a:noFill/>
          </a:ln>
          <a:effectLst>
            <a:softEdge rad="112500"/>
          </a:effectLst>
        </p:spPr>
      </p:pic>
      <p:pic>
        <p:nvPicPr>
          <p:cNvPr id="5" name="Рисунок 10" descr="P1000123.JPG"/>
          <p:cNvPicPr>
            <a:picLocks noChangeAspect="1"/>
          </p:cNvPicPr>
          <p:nvPr/>
        </p:nvPicPr>
        <p:blipFill>
          <a:blip r:embed="rId3">
            <a:lum contrast="10000"/>
          </a:blip>
          <a:srcRect t="26917"/>
          <a:stretch>
            <a:fillRect/>
          </a:stretch>
        </p:blipFill>
        <p:spPr bwMode="auto">
          <a:xfrm>
            <a:off x="4322830" y="3857629"/>
            <a:ext cx="4535482" cy="3000372"/>
          </a:xfrm>
          <a:prstGeom prst="rect">
            <a:avLst/>
          </a:prstGeom>
          <a:ln>
            <a:noFill/>
          </a:ln>
          <a:effectLst>
            <a:softEdge rad="112500"/>
          </a:effectLst>
        </p:spPr>
      </p:pic>
      <p:pic>
        <p:nvPicPr>
          <p:cNvPr id="7" name="Рисунок 12" descr="P1000119.JPG"/>
          <p:cNvPicPr>
            <a:picLocks noChangeAspect="1"/>
          </p:cNvPicPr>
          <p:nvPr/>
        </p:nvPicPr>
        <p:blipFill>
          <a:blip r:embed="rId4"/>
          <a:srcRect/>
          <a:stretch>
            <a:fillRect/>
          </a:stretch>
        </p:blipFill>
        <p:spPr bwMode="auto">
          <a:xfrm>
            <a:off x="0" y="928670"/>
            <a:ext cx="4429156" cy="3115322"/>
          </a:xfrm>
          <a:prstGeom prst="rect">
            <a:avLst/>
          </a:prstGeom>
          <a:ln>
            <a:noFill/>
          </a:ln>
          <a:effectLst>
            <a:softEdge rad="112500"/>
          </a:effectLst>
        </p:spPr>
      </p:pic>
      <p:pic>
        <p:nvPicPr>
          <p:cNvPr id="6" name="Рисунок 2" descr="DSCN0736.JPG"/>
          <p:cNvPicPr>
            <a:picLocks noChangeAspect="1"/>
          </p:cNvPicPr>
          <p:nvPr/>
        </p:nvPicPr>
        <p:blipFill>
          <a:blip r:embed="rId5" cstate="print"/>
          <a:srcRect/>
          <a:stretch>
            <a:fillRect/>
          </a:stretch>
        </p:blipFill>
        <p:spPr bwMode="auto">
          <a:xfrm>
            <a:off x="4322830" y="1000107"/>
            <a:ext cx="4583076" cy="2925367"/>
          </a:xfrm>
          <a:prstGeom prst="rect">
            <a:avLst/>
          </a:prstGeom>
          <a:ln>
            <a:noFill/>
          </a:ln>
          <a:effectLst>
            <a:softEdge rad="112500"/>
          </a:effectLst>
        </p:spPr>
      </p:pic>
      <p:sp>
        <p:nvSpPr>
          <p:cNvPr id="9" name="TextBox 8"/>
          <p:cNvSpPr txBox="1"/>
          <p:nvPr/>
        </p:nvSpPr>
        <p:spPr>
          <a:xfrm>
            <a:off x="1428728" y="357166"/>
            <a:ext cx="6500858" cy="584775"/>
          </a:xfrm>
          <a:prstGeom prst="rect">
            <a:avLst/>
          </a:prstGeom>
          <a:noFill/>
        </p:spPr>
        <p:txBody>
          <a:bodyPr wrap="square" rtlCol="0">
            <a:prstTxWarp prst="textChevron">
              <a:avLst/>
            </a:prstTxWarp>
            <a:spAutoFit/>
          </a:bodyPr>
          <a:lstStyle/>
          <a:p>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Сектор читального залу №2</a:t>
            </a:r>
            <a:endParaRPr lang="uk-UA"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4"/>
          <p:cNvSpPr txBox="1">
            <a:spLocks noChangeArrowheads="1"/>
          </p:cNvSpPr>
          <p:nvPr/>
        </p:nvSpPr>
        <p:spPr bwMode="auto">
          <a:xfrm>
            <a:off x="142844" y="214290"/>
            <a:ext cx="8786842" cy="1785950"/>
          </a:xfrm>
          <a:prstGeom prst="rect">
            <a:avLst/>
          </a:prstGeom>
          <a:noFill/>
          <a:ln w="9525">
            <a:noFill/>
            <a:miter lim="800000"/>
            <a:headEnd/>
            <a:tailEnd/>
          </a:ln>
        </p:spPr>
        <p:txBody>
          <a:bodyPr wrap="square">
            <a:prstTxWarp prst="textChevron">
              <a:avLst/>
            </a:prstTxWarp>
            <a:spAutoFit/>
          </a:bodyPr>
          <a:lstStyle/>
          <a:p>
            <a:pPr algn="ctr"/>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Завідувач</a:t>
            </a:r>
            <a:r>
              <a:rPr lang="ru-RU"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 </a:t>
            </a:r>
          </a:p>
          <a:p>
            <a:pPr algn="ctr"/>
            <a:r>
              <a:rPr lang="ru-RU"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сектору читального залу №2</a:t>
            </a:r>
            <a:endParaRPr lang="ru-RU"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endParaRPr>
          </a:p>
        </p:txBody>
      </p:sp>
      <p:sp>
        <p:nvSpPr>
          <p:cNvPr id="27652" name="TextBox 5"/>
          <p:cNvSpPr txBox="1">
            <a:spLocks noChangeArrowheads="1"/>
          </p:cNvSpPr>
          <p:nvPr/>
        </p:nvSpPr>
        <p:spPr bwMode="auto">
          <a:xfrm>
            <a:off x="6429388" y="2428868"/>
            <a:ext cx="1857375" cy="461665"/>
          </a:xfrm>
          <a:prstGeom prst="rect">
            <a:avLst/>
          </a:prstGeom>
          <a:noFill/>
          <a:ln w="9525">
            <a:noFill/>
            <a:miter lim="800000"/>
            <a:headEnd/>
            <a:tailEnd/>
          </a:ln>
        </p:spPr>
        <p:txBody>
          <a:bodyPr>
            <a:spAutoFit/>
          </a:bodyPr>
          <a:lstStyle/>
          <a:p>
            <a:r>
              <a:rPr lang="uk-UA" sz="2400" i="1" dirty="0" smtClean="0">
                <a:latin typeface="Georgia" pitchFamily="18" charset="0"/>
                <a:cs typeface="Times New Roman" pitchFamily="18" charset="0"/>
              </a:rPr>
              <a:t>   </a:t>
            </a:r>
            <a:r>
              <a:rPr lang="uk-UA" sz="2400" i="1" dirty="0" err="1" smtClean="0">
                <a:latin typeface="Georgia" pitchFamily="18" charset="0"/>
                <a:cs typeface="Times New Roman" pitchFamily="18" charset="0"/>
              </a:rPr>
              <a:t>Оніщенко</a:t>
            </a:r>
            <a:endParaRPr lang="ru-RU" sz="2400" i="1" dirty="0">
              <a:latin typeface="Georgia" pitchFamily="18" charset="0"/>
              <a:cs typeface="Times New Roman" pitchFamily="18" charset="0"/>
            </a:endParaRPr>
          </a:p>
        </p:txBody>
      </p:sp>
      <p:sp>
        <p:nvSpPr>
          <p:cNvPr id="27653" name="TextBox 6"/>
          <p:cNvSpPr txBox="1">
            <a:spLocks noChangeArrowheads="1"/>
          </p:cNvSpPr>
          <p:nvPr/>
        </p:nvSpPr>
        <p:spPr bwMode="auto">
          <a:xfrm>
            <a:off x="7143736" y="3143248"/>
            <a:ext cx="2000264" cy="461665"/>
          </a:xfrm>
          <a:prstGeom prst="rect">
            <a:avLst/>
          </a:prstGeom>
          <a:noFill/>
          <a:ln w="9525">
            <a:noFill/>
            <a:miter lim="800000"/>
            <a:headEnd/>
            <a:tailEnd/>
          </a:ln>
        </p:spPr>
        <p:txBody>
          <a:bodyPr wrap="square">
            <a:spAutoFit/>
          </a:bodyPr>
          <a:lstStyle/>
          <a:p>
            <a:r>
              <a:rPr lang="uk-UA" sz="2400" i="1" dirty="0">
                <a:latin typeface="Georgia" pitchFamily="18" charset="0"/>
                <a:cs typeface="Times New Roman" pitchFamily="18" charset="0"/>
              </a:rPr>
              <a:t>Світлана</a:t>
            </a:r>
            <a:endParaRPr lang="ru-RU" sz="2400" i="1" dirty="0">
              <a:latin typeface="Georgia" pitchFamily="18" charset="0"/>
              <a:cs typeface="Times New Roman" pitchFamily="18" charset="0"/>
            </a:endParaRPr>
          </a:p>
        </p:txBody>
      </p:sp>
      <p:sp>
        <p:nvSpPr>
          <p:cNvPr id="27654" name="TextBox 7"/>
          <p:cNvSpPr txBox="1">
            <a:spLocks noChangeArrowheads="1"/>
          </p:cNvSpPr>
          <p:nvPr/>
        </p:nvSpPr>
        <p:spPr bwMode="auto">
          <a:xfrm>
            <a:off x="6929422" y="3929066"/>
            <a:ext cx="2214578" cy="461665"/>
          </a:xfrm>
          <a:prstGeom prst="rect">
            <a:avLst/>
          </a:prstGeom>
          <a:noFill/>
          <a:ln w="9525">
            <a:noFill/>
            <a:miter lim="800000"/>
            <a:headEnd/>
            <a:tailEnd/>
          </a:ln>
        </p:spPr>
        <p:txBody>
          <a:bodyPr wrap="square">
            <a:spAutoFit/>
          </a:bodyPr>
          <a:lstStyle/>
          <a:p>
            <a:r>
              <a:rPr lang="uk-UA" sz="2400" i="1" dirty="0">
                <a:latin typeface="Georgia" pitchFamily="18" charset="0"/>
                <a:cs typeface="Times New Roman" pitchFamily="18" charset="0"/>
              </a:rPr>
              <a:t>Степанівна</a:t>
            </a:r>
            <a:endParaRPr lang="ru-RU" sz="2400" i="1" dirty="0">
              <a:latin typeface="Georgia" pitchFamily="18" charset="0"/>
              <a:cs typeface="Times New Roman" pitchFamily="18" charset="0"/>
            </a:endParaRPr>
          </a:p>
        </p:txBody>
      </p:sp>
      <p:sp>
        <p:nvSpPr>
          <p:cNvPr id="27655" name="TextBox 8"/>
          <p:cNvSpPr txBox="1">
            <a:spLocks noChangeArrowheads="1"/>
          </p:cNvSpPr>
          <p:nvPr/>
        </p:nvSpPr>
        <p:spPr bwMode="auto">
          <a:xfrm>
            <a:off x="6000750" y="5572140"/>
            <a:ext cx="3143250" cy="461962"/>
          </a:xfrm>
          <a:prstGeom prst="rect">
            <a:avLst/>
          </a:prstGeom>
          <a:noFill/>
          <a:ln w="9525">
            <a:noFill/>
            <a:miter lim="800000"/>
            <a:headEnd/>
            <a:tailEnd/>
          </a:ln>
        </p:spPr>
        <p:txBody>
          <a:bodyPr>
            <a:spAutoFit/>
          </a:bodyPr>
          <a:lstStyle/>
          <a:p>
            <a:r>
              <a:rPr lang="uk-UA" sz="2400" dirty="0">
                <a:latin typeface="Times New Roman" pitchFamily="18" charset="0"/>
                <a:cs typeface="Times New Roman" pitchFamily="18" charset="0"/>
              </a:rPr>
              <a:t>       Тел.(роб.) 7- 19-71</a:t>
            </a:r>
            <a:endParaRPr lang="ru-RU" sz="2400" dirty="0">
              <a:latin typeface="Times New Roman" pitchFamily="18" charset="0"/>
              <a:cs typeface="Times New Roman" pitchFamily="18" charset="0"/>
            </a:endParaRPr>
          </a:p>
        </p:txBody>
      </p:sp>
      <p:pic>
        <p:nvPicPr>
          <p:cNvPr id="6146" name="Picture 2" descr="C:\Users\Biblio\Desktop\фото\DSC02435.JPG"/>
          <p:cNvPicPr>
            <a:picLocks noChangeAspect="1" noChangeArrowheads="1"/>
          </p:cNvPicPr>
          <p:nvPr/>
        </p:nvPicPr>
        <p:blipFill>
          <a:blip r:embed="rId2" cstate="print">
            <a:lum bright="10000" contrast="20000"/>
          </a:blip>
          <a:srcRect t="18948" r="5468"/>
          <a:stretch>
            <a:fillRect/>
          </a:stretch>
        </p:blipFill>
        <p:spPr bwMode="auto">
          <a:xfrm>
            <a:off x="-1" y="2428868"/>
            <a:ext cx="6449403" cy="4429132"/>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p:cNvSpPr txBox="1">
            <a:spLocks noGrp="1" noChangeArrowheads="1"/>
          </p:cNvSpPr>
          <p:nvPr>
            <p:ph type="title"/>
          </p:nvPr>
        </p:nvSpPr>
        <p:spPr bwMode="auto">
          <a:xfrm>
            <a:off x="305779" y="346968"/>
            <a:ext cx="3996158" cy="954107"/>
          </a:xfrm>
          <a:prstGeom prst="rect">
            <a:avLst/>
          </a:prstGeom>
          <a:noFill/>
          <a:ln w="9525">
            <a:noFill/>
            <a:miter lim="800000"/>
            <a:headEnd/>
            <a:tailEnd/>
          </a:ln>
        </p:spPr>
        <p:txBody>
          <a:bodyPr wrap="square">
            <a:spAutoFit/>
          </a:bodyPr>
          <a:lstStyle/>
          <a:p>
            <a:r>
              <a:rPr lang="ru-RU" sz="2800" dirty="0">
                <a:solidFill>
                  <a:schemeClr val="tx1"/>
                </a:solidFill>
                <a:effectLst/>
                <a:latin typeface="Georgia" pitchFamily="18" charset="0"/>
                <a:cs typeface="Times New Roman" pitchFamily="18" charset="0"/>
              </a:rPr>
              <a:t>Фонд </a:t>
            </a:r>
            <a:r>
              <a:rPr lang="ru-RU" sz="2800" dirty="0" smtClean="0">
                <a:solidFill>
                  <a:schemeClr val="tx1"/>
                </a:solidFill>
                <a:effectLst/>
                <a:latin typeface="Georgia" pitchFamily="18" charset="0"/>
                <a:cs typeface="Times New Roman" pitchFamily="18" charset="0"/>
              </a:rPr>
              <a:t>читального </a:t>
            </a:r>
            <a:br>
              <a:rPr lang="ru-RU" sz="2800" dirty="0" smtClean="0">
                <a:solidFill>
                  <a:schemeClr val="tx1"/>
                </a:solidFill>
                <a:effectLst/>
                <a:latin typeface="Georgia" pitchFamily="18" charset="0"/>
                <a:cs typeface="Times New Roman" pitchFamily="18" charset="0"/>
              </a:rPr>
            </a:br>
            <a:r>
              <a:rPr lang="ru-RU" sz="2800" dirty="0" smtClean="0">
                <a:solidFill>
                  <a:schemeClr val="tx1"/>
                </a:solidFill>
                <a:effectLst/>
                <a:latin typeface="Georgia" pitchFamily="18" charset="0"/>
                <a:cs typeface="Times New Roman" pitchFamily="18" charset="0"/>
              </a:rPr>
              <a:t>залу № 2</a:t>
            </a:r>
            <a:endParaRPr lang="ru-RU" sz="2800" dirty="0">
              <a:solidFill>
                <a:schemeClr val="tx1"/>
              </a:solidFill>
              <a:effectLst/>
              <a:latin typeface="Georgia" pitchFamily="18" charset="0"/>
              <a:cs typeface="Times New Roman" pitchFamily="18" charset="0"/>
            </a:endParaRPr>
          </a:p>
        </p:txBody>
      </p:sp>
      <p:pic>
        <p:nvPicPr>
          <p:cNvPr id="4" name="Рисунок 4" descr="P1000091.JPG"/>
          <p:cNvPicPr>
            <a:picLocks noChangeAspect="1"/>
          </p:cNvPicPr>
          <p:nvPr/>
        </p:nvPicPr>
        <p:blipFill>
          <a:blip r:embed="rId3" cstate="print">
            <a:lum bright="-10000" contrast="-10000"/>
          </a:blip>
          <a:srcRect/>
          <a:stretch>
            <a:fillRect/>
          </a:stretch>
        </p:blipFill>
        <p:spPr bwMode="auto">
          <a:xfrm>
            <a:off x="-1" y="2136462"/>
            <a:ext cx="4607719" cy="4721538"/>
          </a:xfrm>
          <a:prstGeom prst="rect">
            <a:avLst/>
          </a:prstGeom>
          <a:noFill/>
          <a:ln w="9525">
            <a:noFill/>
            <a:miter lim="800000"/>
            <a:headEnd/>
            <a:tailEnd/>
          </a:ln>
        </p:spPr>
      </p:pic>
      <p:pic>
        <p:nvPicPr>
          <p:cNvPr id="5" name="Рисунок 2" descr="P1000089.JPG"/>
          <p:cNvPicPr>
            <a:picLocks noChangeAspect="1"/>
          </p:cNvPicPr>
          <p:nvPr/>
        </p:nvPicPr>
        <p:blipFill>
          <a:blip r:embed="rId4" cstate="print"/>
          <a:srcRect/>
          <a:stretch>
            <a:fillRect/>
          </a:stretch>
        </p:blipFill>
        <p:spPr bwMode="auto">
          <a:xfrm>
            <a:off x="4607718" y="2131788"/>
            <a:ext cx="4536282" cy="4786322"/>
          </a:xfrm>
          <a:prstGeom prst="rect">
            <a:avLst/>
          </a:prstGeom>
          <a:noFill/>
          <a:ln w="9525">
            <a:noFill/>
            <a:miter lim="800000"/>
            <a:headEnd/>
            <a:tailEnd/>
          </a:ln>
        </p:spPr>
      </p:pic>
      <p:pic>
        <p:nvPicPr>
          <p:cNvPr id="6" name="Рисунок 3" descr="P1000090.JPG"/>
          <p:cNvPicPr>
            <a:picLocks noChangeAspect="1"/>
          </p:cNvPicPr>
          <p:nvPr/>
        </p:nvPicPr>
        <p:blipFill>
          <a:blip r:embed="rId5" cstate="print">
            <a:lum contrast="10000"/>
          </a:blip>
          <a:srcRect/>
          <a:stretch>
            <a:fillRect/>
          </a:stretch>
        </p:blipFill>
        <p:spPr bwMode="auto">
          <a:xfrm>
            <a:off x="4560258" y="-11144"/>
            <a:ext cx="4571385" cy="3632812"/>
          </a:xfrm>
          <a:prstGeom prst="rect">
            <a:avLst/>
          </a:prstGeom>
          <a:noFill/>
          <a:ln w="9525">
            <a:noFill/>
            <a:miter lim="800000"/>
            <a:headEnd/>
            <a:tailEnd/>
          </a:ln>
        </p:spPr>
      </p:pic>
    </p:spTree>
    <p:extLst>
      <p:ext uri="{BB962C8B-B14F-4D97-AF65-F5344CB8AC3E}">
        <p14:creationId xmlns:p14="http://schemas.microsoft.com/office/powerpoint/2010/main" val="1525311616"/>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 descr="DSCN0754~.jpg"/>
          <p:cNvPicPr>
            <a:picLocks noChangeAspect="1"/>
          </p:cNvPicPr>
          <p:nvPr/>
        </p:nvPicPr>
        <p:blipFill>
          <a:blip r:embed="rId2">
            <a:lum bright="10000" contrast="20000"/>
          </a:blip>
          <a:srcRect/>
          <a:stretch>
            <a:fillRect/>
          </a:stretch>
        </p:blipFill>
        <p:spPr bwMode="auto">
          <a:xfrm>
            <a:off x="2857488" y="1643050"/>
            <a:ext cx="3500462" cy="4914076"/>
          </a:xfrm>
          <a:prstGeom prst="rect">
            <a:avLst/>
          </a:prstGeom>
          <a:noFill/>
          <a:ln w="38100">
            <a:solidFill>
              <a:schemeClr val="bg2">
                <a:lumMod val="40000"/>
                <a:lumOff val="60000"/>
              </a:schemeClr>
            </a:solidFill>
            <a:miter lim="800000"/>
            <a:headEnd/>
            <a:tailEnd/>
          </a:ln>
          <a:effectLst>
            <a:glow rad="228600">
              <a:schemeClr val="accent1">
                <a:satMod val="175000"/>
                <a:alpha val="40000"/>
              </a:schemeClr>
            </a:glow>
          </a:effectLst>
        </p:spPr>
      </p:pic>
      <p:pic>
        <p:nvPicPr>
          <p:cNvPr id="3" name="Рисунок 3" descr="DSCN0752~.jpg"/>
          <p:cNvPicPr>
            <a:picLocks noChangeAspect="1"/>
          </p:cNvPicPr>
          <p:nvPr/>
        </p:nvPicPr>
        <p:blipFill>
          <a:blip r:embed="rId3">
            <a:lum bright="10000" contrast="10000"/>
          </a:blip>
          <a:srcRect/>
          <a:stretch>
            <a:fillRect/>
          </a:stretch>
        </p:blipFill>
        <p:spPr bwMode="auto">
          <a:xfrm>
            <a:off x="0" y="0"/>
            <a:ext cx="2829249" cy="4286256"/>
          </a:xfrm>
          <a:prstGeom prst="rect">
            <a:avLst/>
          </a:prstGeom>
          <a:noFill/>
          <a:ln w="9525">
            <a:noFill/>
            <a:miter lim="800000"/>
            <a:headEnd/>
            <a:tailEnd/>
          </a:ln>
        </p:spPr>
      </p:pic>
      <p:pic>
        <p:nvPicPr>
          <p:cNvPr id="4" name="Рисунок 2" descr="DSCN0750~.jpg"/>
          <p:cNvPicPr>
            <a:picLocks noChangeAspect="1"/>
          </p:cNvPicPr>
          <p:nvPr/>
        </p:nvPicPr>
        <p:blipFill>
          <a:blip r:embed="rId4" cstate="print">
            <a:lum/>
          </a:blip>
          <a:srcRect/>
          <a:stretch>
            <a:fillRect/>
          </a:stretch>
        </p:blipFill>
        <p:spPr bwMode="auto">
          <a:xfrm>
            <a:off x="6408606" y="3000372"/>
            <a:ext cx="2735394" cy="3857628"/>
          </a:xfrm>
          <a:prstGeom prst="rect">
            <a:avLst/>
          </a:prstGeom>
          <a:noFill/>
          <a:ln w="9525">
            <a:noFill/>
            <a:miter lim="800000"/>
            <a:headEnd/>
            <a:tailEnd/>
          </a:ln>
        </p:spPr>
      </p:pic>
      <p:sp>
        <p:nvSpPr>
          <p:cNvPr id="6" name="TextBox 5"/>
          <p:cNvSpPr txBox="1"/>
          <p:nvPr/>
        </p:nvSpPr>
        <p:spPr>
          <a:xfrm>
            <a:off x="2928926" y="0"/>
            <a:ext cx="6215074" cy="1569660"/>
          </a:xfrm>
          <a:prstGeom prst="rect">
            <a:avLst/>
          </a:prstGeom>
          <a:noFill/>
        </p:spPr>
        <p:txBody>
          <a:bodyPr wrap="square" rtlCol="0">
            <a:spAutoFit/>
          </a:bodyPr>
          <a:lstStyle/>
          <a:p>
            <a:pPr algn="ctr"/>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Бібліотека Ніжинського державного університету </a:t>
            </a:r>
          </a:p>
          <a:p>
            <a:pPr algn="ctr"/>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ім.  Миколи Гоголя</a:t>
            </a:r>
            <a:endParaRPr lang="uk-UA"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Рисунок 6" descr="DSC00367.JPG"/>
          <p:cNvPicPr>
            <a:picLocks noChangeAspect="1"/>
          </p:cNvPicPr>
          <p:nvPr/>
        </p:nvPicPr>
        <p:blipFill>
          <a:blip r:embed="rId2" cstate="print"/>
          <a:srcRect/>
          <a:stretch>
            <a:fillRect/>
          </a:stretch>
        </p:blipFill>
        <p:spPr bwMode="auto">
          <a:xfrm>
            <a:off x="0" y="3429000"/>
            <a:ext cx="4714876" cy="3429000"/>
          </a:xfrm>
          <a:prstGeom prst="rect">
            <a:avLst/>
          </a:prstGeom>
          <a:noFill/>
          <a:ln w="9525">
            <a:noFill/>
            <a:miter lim="800000"/>
            <a:headEnd/>
            <a:tailEnd/>
          </a:ln>
        </p:spPr>
      </p:pic>
      <p:pic>
        <p:nvPicPr>
          <p:cNvPr id="4" name="Рисунок 3" descr="P1000096.JPG"/>
          <p:cNvPicPr>
            <a:picLocks noChangeAspect="1"/>
          </p:cNvPicPr>
          <p:nvPr/>
        </p:nvPicPr>
        <p:blipFill>
          <a:blip r:embed="rId3"/>
          <a:srcRect t="8621"/>
          <a:stretch>
            <a:fillRect/>
          </a:stretch>
        </p:blipFill>
        <p:spPr bwMode="auto">
          <a:xfrm>
            <a:off x="3143240" y="0"/>
            <a:ext cx="6000760" cy="4178952"/>
          </a:xfrm>
          <a:prstGeom prst="rect">
            <a:avLst/>
          </a:prstGeom>
          <a:noFill/>
          <a:ln w="9525">
            <a:noFill/>
            <a:miter lim="800000"/>
            <a:headEnd/>
            <a:tailEnd/>
          </a:ln>
        </p:spPr>
      </p:pic>
      <p:sp>
        <p:nvSpPr>
          <p:cNvPr id="2" name="TextBox 1"/>
          <p:cNvSpPr txBox="1"/>
          <p:nvPr/>
        </p:nvSpPr>
        <p:spPr>
          <a:xfrm>
            <a:off x="5220072" y="4941168"/>
            <a:ext cx="3600400" cy="1200329"/>
          </a:xfrm>
          <a:prstGeom prst="rect">
            <a:avLst/>
          </a:prstGeom>
          <a:noFill/>
        </p:spPr>
        <p:txBody>
          <a:bodyPr wrap="square" rtlCol="0">
            <a:spAutoFit/>
          </a:bodyPr>
          <a:lstStyle/>
          <a:p>
            <a:pPr algn="ctr"/>
            <a:r>
              <a:rPr lang="uk-UA" sz="2400" dirty="0">
                <a:latin typeface="Georgia" pitchFamily="18" charset="0"/>
              </a:rPr>
              <a:t>Обслуговування користувачів</a:t>
            </a:r>
          </a:p>
          <a:p>
            <a:pPr algn="ctr"/>
            <a:r>
              <a:rPr lang="uk-UA" sz="2400" dirty="0">
                <a:latin typeface="Georgia" pitchFamily="18" charset="0"/>
              </a:rPr>
              <a:t>в читальному залі № 2</a:t>
            </a:r>
            <a:endParaRPr lang="ru-RU" sz="2400"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500042"/>
            <a:ext cx="4357718" cy="369332"/>
          </a:xfrm>
          <a:prstGeom prst="rect">
            <a:avLst/>
          </a:prstGeom>
          <a:noFill/>
        </p:spPr>
        <p:txBody>
          <a:bodyPr wrap="square" rtlCol="0">
            <a:spAutoFit/>
          </a:bodyPr>
          <a:lstStyle/>
          <a:p>
            <a:pPr algn="just"/>
            <a:r>
              <a:rPr lang="uk-UA" dirty="0" smtClean="0">
                <a:latin typeface="Georgia" pitchFamily="18" charset="0"/>
              </a:rPr>
              <a:t>       </a:t>
            </a:r>
            <a:endParaRPr lang="uk-UA" dirty="0">
              <a:latin typeface="Georgia" pitchFamily="18" charset="0"/>
            </a:endParaRPr>
          </a:p>
        </p:txBody>
      </p:sp>
      <p:sp>
        <p:nvSpPr>
          <p:cNvPr id="5" name="TextBox 4"/>
          <p:cNvSpPr txBox="1"/>
          <p:nvPr/>
        </p:nvSpPr>
        <p:spPr>
          <a:xfrm>
            <a:off x="5929322" y="4357694"/>
            <a:ext cx="2928958" cy="276999"/>
          </a:xfrm>
          <a:prstGeom prst="rect">
            <a:avLst/>
          </a:prstGeom>
          <a:noFill/>
        </p:spPr>
        <p:txBody>
          <a:bodyPr wrap="square" rtlCol="0">
            <a:spAutoFit/>
          </a:bodyPr>
          <a:lstStyle/>
          <a:p>
            <a:endParaRPr lang="uk-UA" sz="1200" dirty="0">
              <a:latin typeface="Georgia" pitchFamily="18" charset="0"/>
            </a:endParaRPr>
          </a:p>
        </p:txBody>
      </p:sp>
      <p:sp>
        <p:nvSpPr>
          <p:cNvPr id="6" name="TextBox 5"/>
          <p:cNvSpPr txBox="1"/>
          <p:nvPr/>
        </p:nvSpPr>
        <p:spPr>
          <a:xfrm>
            <a:off x="357158" y="357166"/>
            <a:ext cx="8501122" cy="1013403"/>
          </a:xfrm>
          <a:prstGeom prst="rect">
            <a:avLst/>
          </a:prstGeom>
          <a:noFill/>
        </p:spPr>
        <p:txBody>
          <a:bodyPr wrap="square" rtlCol="0">
            <a:prstTxWarp prst="textArchUp">
              <a:avLst/>
            </a:prstTxWarp>
            <a:spAutoFit/>
          </a:bodyPr>
          <a:lstStyle/>
          <a:p>
            <a:pPr algn="ctr"/>
            <a:r>
              <a:rPr lang="uk-UA" sz="3200" b="1" dirty="0" smtClean="0">
                <a:effectLst>
                  <a:glow rad="139700">
                    <a:schemeClr val="accent2">
                      <a:satMod val="175000"/>
                      <a:alpha val="40000"/>
                    </a:schemeClr>
                  </a:glow>
                </a:effectLst>
                <a:latin typeface="Georgia" pitchFamily="18" charset="0"/>
              </a:rPr>
              <a:t>        </a:t>
            </a:r>
            <a:r>
              <a:rPr lang="uk-UA" sz="2800" b="1" dirty="0" smtClean="0">
                <a:effectLst>
                  <a:glow rad="139700">
                    <a:schemeClr val="accent2">
                      <a:satMod val="175000"/>
                      <a:alpha val="40000"/>
                    </a:schemeClr>
                  </a:glow>
                </a:effectLst>
                <a:latin typeface="Georgia" pitchFamily="18" charset="0"/>
              </a:rPr>
              <a:t>Сектор читального залу № 3</a:t>
            </a:r>
            <a:endParaRPr lang="uk-UA" sz="2800" b="1" dirty="0">
              <a:effectLst>
                <a:glow rad="139700">
                  <a:schemeClr val="accent2">
                    <a:satMod val="175000"/>
                    <a:alpha val="40000"/>
                  </a:schemeClr>
                </a:glow>
              </a:effectLst>
              <a:latin typeface="Georgia" pitchFamily="18" charset="0"/>
            </a:endParaRPr>
          </a:p>
        </p:txBody>
      </p:sp>
      <p:pic>
        <p:nvPicPr>
          <p:cNvPr id="10" name="Рисунок 3" descr="DSCN0756~.jpg"/>
          <p:cNvPicPr>
            <a:picLocks noChangeAspect="1"/>
          </p:cNvPicPr>
          <p:nvPr/>
        </p:nvPicPr>
        <p:blipFill>
          <a:blip r:embed="rId2" cstate="print"/>
          <a:srcRect/>
          <a:stretch>
            <a:fillRect/>
          </a:stretch>
        </p:blipFill>
        <p:spPr bwMode="auto">
          <a:xfrm>
            <a:off x="3635896" y="2993409"/>
            <a:ext cx="5508104" cy="3864591"/>
          </a:xfrm>
          <a:prstGeom prst="rect">
            <a:avLst/>
          </a:prstGeom>
          <a:noFill/>
          <a:ln w="9525">
            <a:noFill/>
            <a:miter lim="800000"/>
            <a:headEnd/>
            <a:tailEnd/>
          </a:ln>
        </p:spPr>
      </p:pic>
      <p:pic>
        <p:nvPicPr>
          <p:cNvPr id="8" name="Рисунок 2" descr="DSCN0755~.jpg"/>
          <p:cNvPicPr>
            <a:picLocks noChangeAspect="1"/>
          </p:cNvPicPr>
          <p:nvPr/>
        </p:nvPicPr>
        <p:blipFill>
          <a:blip r:embed="rId3" cstate="print"/>
          <a:srcRect/>
          <a:stretch>
            <a:fillRect/>
          </a:stretch>
        </p:blipFill>
        <p:spPr bwMode="auto">
          <a:xfrm>
            <a:off x="-13379" y="703729"/>
            <a:ext cx="4730472" cy="365396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Box 3"/>
          <p:cNvSpPr txBox="1">
            <a:spLocks noChangeArrowheads="1"/>
          </p:cNvSpPr>
          <p:nvPr/>
        </p:nvSpPr>
        <p:spPr bwMode="auto">
          <a:xfrm>
            <a:off x="4429125" y="1928813"/>
            <a:ext cx="2357438" cy="461962"/>
          </a:xfrm>
          <a:prstGeom prst="rect">
            <a:avLst/>
          </a:prstGeom>
          <a:noFill/>
          <a:ln w="9525">
            <a:noFill/>
            <a:miter lim="800000"/>
            <a:headEnd/>
            <a:tailEnd/>
          </a:ln>
        </p:spPr>
        <p:txBody>
          <a:bodyPr>
            <a:spAutoFit/>
          </a:bodyPr>
          <a:lstStyle/>
          <a:p>
            <a:r>
              <a:rPr lang="en-US" sz="2400" dirty="0">
                <a:latin typeface="Times New Roman" pitchFamily="18" charset="0"/>
                <a:cs typeface="Times New Roman" pitchFamily="18" charset="0"/>
              </a:rPr>
              <a:t>    </a:t>
            </a:r>
            <a:r>
              <a:rPr lang="uk-UA" sz="2400" i="1" dirty="0">
                <a:latin typeface="Georgia" pitchFamily="18" charset="0"/>
                <a:cs typeface="Times New Roman" pitchFamily="18" charset="0"/>
              </a:rPr>
              <a:t>Левченко</a:t>
            </a:r>
            <a:endParaRPr lang="ru-RU" sz="2400" i="1" dirty="0">
              <a:latin typeface="Georgia" pitchFamily="18" charset="0"/>
              <a:cs typeface="Times New Roman" pitchFamily="18" charset="0"/>
            </a:endParaRPr>
          </a:p>
        </p:txBody>
      </p:sp>
      <p:sp>
        <p:nvSpPr>
          <p:cNvPr id="37892" name="TextBox 4"/>
          <p:cNvSpPr txBox="1">
            <a:spLocks noChangeArrowheads="1"/>
          </p:cNvSpPr>
          <p:nvPr/>
        </p:nvSpPr>
        <p:spPr bwMode="auto">
          <a:xfrm>
            <a:off x="5357813" y="2643188"/>
            <a:ext cx="2214562" cy="461962"/>
          </a:xfrm>
          <a:prstGeom prst="rect">
            <a:avLst/>
          </a:prstGeom>
          <a:noFill/>
          <a:ln w="9525">
            <a:noFill/>
            <a:miter lim="800000"/>
            <a:headEnd/>
            <a:tailEnd/>
          </a:ln>
        </p:spPr>
        <p:txBody>
          <a:bodyPr>
            <a:spAutoFit/>
          </a:bodyPr>
          <a:lstStyle/>
          <a:p>
            <a:r>
              <a:rPr lang="en-US" sz="2400" dirty="0">
                <a:latin typeface="Times New Roman" pitchFamily="18" charset="0"/>
                <a:cs typeface="Times New Roman" pitchFamily="18" charset="0"/>
              </a:rPr>
              <a:t>     </a:t>
            </a:r>
            <a:r>
              <a:rPr lang="uk-UA" sz="2400" i="1" dirty="0">
                <a:latin typeface="Georgia" pitchFamily="18" charset="0"/>
                <a:cs typeface="Times New Roman" pitchFamily="18" charset="0"/>
              </a:rPr>
              <a:t>Ірина</a:t>
            </a:r>
            <a:endParaRPr lang="ru-RU" sz="2400" i="1" dirty="0">
              <a:latin typeface="Georgia" pitchFamily="18" charset="0"/>
              <a:cs typeface="Times New Roman" pitchFamily="18" charset="0"/>
            </a:endParaRPr>
          </a:p>
        </p:txBody>
      </p:sp>
      <p:sp>
        <p:nvSpPr>
          <p:cNvPr id="37893" name="TextBox 5"/>
          <p:cNvSpPr txBox="1">
            <a:spLocks noChangeArrowheads="1"/>
          </p:cNvSpPr>
          <p:nvPr/>
        </p:nvSpPr>
        <p:spPr bwMode="auto">
          <a:xfrm>
            <a:off x="5715008" y="3286124"/>
            <a:ext cx="2786062" cy="461665"/>
          </a:xfrm>
          <a:prstGeom prst="rect">
            <a:avLst/>
          </a:prstGeom>
          <a:noFill/>
          <a:ln w="9525">
            <a:noFill/>
            <a:miter lim="800000"/>
            <a:headEnd/>
            <a:tailEnd/>
          </a:ln>
        </p:spPr>
        <p:txBody>
          <a:bodyPr>
            <a:spAutoFit/>
          </a:bodyPr>
          <a:lstStyle/>
          <a:p>
            <a:r>
              <a:rPr lang="en-US" sz="2400" b="1" i="1" dirty="0">
                <a:latin typeface="Georgia" pitchFamily="18" charset="0"/>
                <a:cs typeface="Times New Roman" pitchFamily="18" charset="0"/>
              </a:rPr>
              <a:t>     </a:t>
            </a:r>
            <a:r>
              <a:rPr lang="uk-UA" sz="2400" i="1" dirty="0">
                <a:latin typeface="Georgia" pitchFamily="18" charset="0"/>
                <a:cs typeface="Times New Roman" pitchFamily="18" charset="0"/>
              </a:rPr>
              <a:t>Олександрівна</a:t>
            </a:r>
            <a:endParaRPr lang="ru-RU" sz="2400" i="1" dirty="0">
              <a:latin typeface="Georgia" pitchFamily="18" charset="0"/>
              <a:cs typeface="Times New Roman" pitchFamily="18" charset="0"/>
            </a:endParaRPr>
          </a:p>
        </p:txBody>
      </p:sp>
      <p:sp>
        <p:nvSpPr>
          <p:cNvPr id="37894" name="TextBox 6"/>
          <p:cNvSpPr txBox="1">
            <a:spLocks noChangeArrowheads="1"/>
          </p:cNvSpPr>
          <p:nvPr/>
        </p:nvSpPr>
        <p:spPr bwMode="auto">
          <a:xfrm>
            <a:off x="4429124" y="5286388"/>
            <a:ext cx="4429125" cy="461962"/>
          </a:xfrm>
          <a:prstGeom prst="rect">
            <a:avLst/>
          </a:prstGeom>
          <a:noFill/>
          <a:ln w="9525">
            <a:noFill/>
            <a:miter lim="800000"/>
            <a:headEnd/>
            <a:tailEnd/>
          </a:ln>
        </p:spPr>
        <p:txBody>
          <a:bodyPr>
            <a:spAutoFit/>
          </a:bodyPr>
          <a:lstStyle/>
          <a:p>
            <a:r>
              <a:rPr lang="en-US" sz="2400" dirty="0">
                <a:latin typeface="Times New Roman" pitchFamily="18" charset="0"/>
                <a:cs typeface="Times New Roman" pitchFamily="18" charset="0"/>
              </a:rPr>
              <a:t>               E</a:t>
            </a:r>
            <a:r>
              <a:rPr lang="uk-UA" sz="2400" dirty="0">
                <a:latin typeface="Times New Roman" pitchFamily="18" charset="0"/>
                <a:cs typeface="Times New Roman" pitchFamily="18" charset="0"/>
              </a:rPr>
              <a:t>-</a:t>
            </a:r>
            <a:r>
              <a:rPr lang="en-US" sz="2400" dirty="0">
                <a:latin typeface="Times New Roman" pitchFamily="18" charset="0"/>
                <a:cs typeface="Times New Roman" pitchFamily="18" charset="0"/>
              </a:rPr>
              <a:t>mail</a:t>
            </a:r>
            <a:r>
              <a:rPr lang="uk-UA" sz="2400" dirty="0">
                <a:latin typeface="Times New Roman" pitchFamily="18" charset="0"/>
                <a:cs typeface="Times New Roman" pitchFamily="18" charset="0"/>
              </a:rPr>
              <a:t>:</a:t>
            </a:r>
            <a:r>
              <a:rPr lang="en-US" sz="2400" dirty="0">
                <a:latin typeface="Times New Roman" pitchFamily="18" charset="0"/>
                <a:cs typeface="Times New Roman" pitchFamily="18" charset="0"/>
              </a:rPr>
              <a:t>L–iren@ukr.net</a:t>
            </a:r>
            <a:endParaRPr lang="ru-RU" sz="2400" dirty="0">
              <a:latin typeface="Times New Roman" pitchFamily="18" charset="0"/>
              <a:cs typeface="Times New Roman" pitchFamily="18" charset="0"/>
            </a:endParaRPr>
          </a:p>
        </p:txBody>
      </p:sp>
      <p:pic>
        <p:nvPicPr>
          <p:cNvPr id="37895" name="Рисунок 7" descr="DSC00396.JPG"/>
          <p:cNvPicPr>
            <a:picLocks noChangeAspect="1"/>
          </p:cNvPicPr>
          <p:nvPr/>
        </p:nvPicPr>
        <p:blipFill>
          <a:blip r:embed="rId2"/>
          <a:srcRect/>
          <a:stretch>
            <a:fillRect/>
          </a:stretch>
        </p:blipFill>
        <p:spPr bwMode="auto">
          <a:xfrm>
            <a:off x="0" y="1268760"/>
            <a:ext cx="4500566" cy="5589240"/>
          </a:xfrm>
          <a:prstGeom prst="rect">
            <a:avLst/>
          </a:prstGeom>
          <a:noFill/>
          <a:ln w="9525">
            <a:noFill/>
            <a:miter lim="800000"/>
            <a:headEnd/>
            <a:tailEnd/>
          </a:ln>
          <a:effectLst>
            <a:outerShdw blurRad="50800" dist="38100" dir="18900000" algn="bl" rotWithShape="0">
              <a:prstClr val="black">
                <a:alpha val="40000"/>
              </a:prstClr>
            </a:outerShdw>
          </a:effectLst>
        </p:spPr>
      </p:pic>
      <p:sp>
        <p:nvSpPr>
          <p:cNvPr id="8" name="TextBox 7"/>
          <p:cNvSpPr txBox="1"/>
          <p:nvPr/>
        </p:nvSpPr>
        <p:spPr>
          <a:xfrm>
            <a:off x="1428728" y="428604"/>
            <a:ext cx="7072362" cy="461665"/>
          </a:xfrm>
          <a:prstGeom prst="rect">
            <a:avLst/>
          </a:prstGeom>
          <a:noFill/>
        </p:spPr>
        <p:txBody>
          <a:bodyPr wrap="square" rtlCol="0">
            <a:prstTxWarp prst="textWave2">
              <a:avLst/>
            </a:prstTxWarp>
            <a:spAutoFit/>
          </a:bodyPr>
          <a:lstStyle/>
          <a:p>
            <a:r>
              <a:rPr lang="uk-UA" sz="2400" dirty="0" smtClean="0">
                <a:effectLst>
                  <a:glow rad="139700">
                    <a:schemeClr val="accent6">
                      <a:satMod val="175000"/>
                      <a:alpha val="40000"/>
                    </a:schemeClr>
                  </a:glow>
                </a:effectLst>
                <a:latin typeface="Georgia" pitchFamily="18" charset="0"/>
              </a:rPr>
              <a:t>Завідувач сектору читального залу № 3</a:t>
            </a:r>
            <a:endParaRPr lang="uk-UA" sz="2400" dirty="0">
              <a:effectLst>
                <a:glow rad="139700">
                  <a:schemeClr val="accent6">
                    <a:satMod val="175000"/>
                    <a:alpha val="40000"/>
                  </a:schemeClr>
                </a:glow>
              </a:effectLst>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68345"/>
          </a:xfrm>
        </p:spPr>
        <p:txBody>
          <a:bodyPr>
            <a:normAutofit/>
          </a:bodyPr>
          <a:lstStyle/>
          <a:p>
            <a:r>
              <a:rPr lang="uk-UA" sz="2800" dirty="0" smtClean="0">
                <a:solidFill>
                  <a:schemeClr val="tx1"/>
                </a:solidFill>
                <a:effectLst/>
              </a:rPr>
              <a:t>Фонд читального залу № 3</a:t>
            </a:r>
            <a:endParaRPr lang="ru-RU" sz="2800" dirty="0">
              <a:solidFill>
                <a:schemeClr val="tx1"/>
              </a:solidFill>
              <a:effectLst/>
            </a:endParaRPr>
          </a:p>
        </p:txBody>
      </p:sp>
      <p:pic>
        <p:nvPicPr>
          <p:cNvPr id="3" name="Рисунок 2" descr="DSCN0761.JPG"/>
          <p:cNvPicPr>
            <a:picLocks noChangeAspect="1"/>
          </p:cNvPicPr>
          <p:nvPr/>
        </p:nvPicPr>
        <p:blipFill>
          <a:blip r:embed="rId2" cstate="print">
            <a:lum bright="10000" contrast="20000"/>
          </a:blip>
          <a:srcRect/>
          <a:stretch>
            <a:fillRect/>
          </a:stretch>
        </p:blipFill>
        <p:spPr bwMode="auto">
          <a:xfrm>
            <a:off x="0" y="1142983"/>
            <a:ext cx="4714876" cy="5855589"/>
          </a:xfrm>
          <a:prstGeom prst="rect">
            <a:avLst/>
          </a:prstGeom>
          <a:noFill/>
          <a:ln w="9525">
            <a:noFill/>
            <a:miter lim="800000"/>
            <a:headEnd/>
            <a:tailEnd/>
          </a:ln>
        </p:spPr>
      </p:pic>
      <p:pic>
        <p:nvPicPr>
          <p:cNvPr id="4" name="Рисунок 1" descr="DSCN0759~.jpg"/>
          <p:cNvPicPr>
            <a:picLocks noChangeAspect="1"/>
          </p:cNvPicPr>
          <p:nvPr/>
        </p:nvPicPr>
        <p:blipFill>
          <a:blip r:embed="rId3" cstate="print">
            <a:lum bright="10000" contrast="20000"/>
          </a:blip>
          <a:srcRect/>
          <a:stretch>
            <a:fillRect/>
          </a:stretch>
        </p:blipFill>
        <p:spPr bwMode="auto">
          <a:xfrm>
            <a:off x="4714876" y="1142984"/>
            <a:ext cx="4429124" cy="5812554"/>
          </a:xfrm>
          <a:prstGeom prst="rect">
            <a:avLst/>
          </a:prstGeom>
          <a:noFill/>
          <a:ln w="9525">
            <a:noFill/>
            <a:miter lim="800000"/>
            <a:headEnd/>
            <a:tailEnd/>
          </a:ln>
        </p:spPr>
      </p:pic>
    </p:spTree>
    <p:extLst>
      <p:ext uri="{BB962C8B-B14F-4D97-AF65-F5344CB8AC3E}">
        <p14:creationId xmlns:p14="http://schemas.microsoft.com/office/powerpoint/2010/main" val="1540877509"/>
      </p:ext>
    </p:extLst>
  </p:cSld>
  <p:clrMapOvr>
    <a:masterClrMapping/>
  </p:clrMapOvr>
  <p:transition spd="slow">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blio\Desktop\фото\DSC02444.JPG"/>
          <p:cNvPicPr>
            <a:picLocks noChangeAspect="1" noChangeArrowheads="1"/>
          </p:cNvPicPr>
          <p:nvPr/>
        </p:nvPicPr>
        <p:blipFill>
          <a:blip r:embed="rId2" cstate="print"/>
          <a:srcRect/>
          <a:stretch>
            <a:fillRect/>
          </a:stretch>
        </p:blipFill>
        <p:spPr bwMode="auto">
          <a:xfrm>
            <a:off x="0" y="0"/>
            <a:ext cx="9144000" cy="6857999"/>
          </a:xfrm>
          <a:prstGeom prst="rect">
            <a:avLst/>
          </a:prstGeom>
          <a:noFill/>
        </p:spPr>
      </p:pic>
    </p:spTree>
    <p:extLst>
      <p:ext uri="{BB962C8B-B14F-4D97-AF65-F5344CB8AC3E}">
        <p14:creationId xmlns:p14="http://schemas.microsoft.com/office/powerpoint/2010/main" val="2497076166"/>
      </p:ext>
    </p:extLst>
  </p:cSld>
  <p:clrMapOvr>
    <a:masterClrMapping/>
  </p:clrMapOvr>
  <p:transition spd="slow">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Biblio\Desktop\фото\DSC02448.JPG"/>
          <p:cNvPicPr>
            <a:picLocks noChangeAspect="1" noChangeArrowheads="1"/>
          </p:cNvPicPr>
          <p:nvPr/>
        </p:nvPicPr>
        <p:blipFill>
          <a:blip r:embed="rId2" cstate="print"/>
          <a:srcRect/>
          <a:stretch>
            <a:fillRect/>
          </a:stretch>
        </p:blipFill>
        <p:spPr bwMode="auto">
          <a:xfrm>
            <a:off x="0" y="3140968"/>
            <a:ext cx="5181519" cy="3736536"/>
          </a:xfrm>
          <a:prstGeom prst="rect">
            <a:avLst/>
          </a:prstGeom>
          <a:noFill/>
        </p:spPr>
      </p:pic>
      <p:pic>
        <p:nvPicPr>
          <p:cNvPr id="4" name="Picture 2" descr="C:\Users\Biblio\Desktop\фото\IMG_0204.JPG"/>
          <p:cNvPicPr>
            <a:picLocks noChangeAspect="1" noChangeArrowheads="1"/>
          </p:cNvPicPr>
          <p:nvPr/>
        </p:nvPicPr>
        <p:blipFill>
          <a:blip r:embed="rId3" cstate="print"/>
          <a:srcRect/>
          <a:stretch>
            <a:fillRect/>
          </a:stretch>
        </p:blipFill>
        <p:spPr bwMode="auto">
          <a:xfrm>
            <a:off x="4175661" y="-20632"/>
            <a:ext cx="4950529" cy="3460263"/>
          </a:xfrm>
          <a:prstGeom prst="rect">
            <a:avLst/>
          </a:prstGeom>
          <a:noFill/>
        </p:spPr>
      </p:pic>
      <p:sp>
        <p:nvSpPr>
          <p:cNvPr id="5" name="Прямокутник 4"/>
          <p:cNvSpPr/>
          <p:nvPr/>
        </p:nvSpPr>
        <p:spPr>
          <a:xfrm>
            <a:off x="5289022" y="4593864"/>
            <a:ext cx="3854977" cy="923330"/>
          </a:xfrm>
          <a:prstGeom prst="rect">
            <a:avLst/>
          </a:prstGeom>
        </p:spPr>
        <p:txBody>
          <a:bodyPr wrap="square">
            <a:spAutoFit/>
          </a:bodyPr>
          <a:lstStyle/>
          <a:p>
            <a:pPr algn="ctr"/>
            <a:r>
              <a:rPr lang="uk-UA" dirty="0"/>
              <a:t>Обслуговування користувачів </a:t>
            </a:r>
          </a:p>
          <a:p>
            <a:pPr algn="ctr"/>
            <a:r>
              <a:rPr lang="uk-UA" dirty="0"/>
              <a:t>ч</a:t>
            </a:r>
            <a:r>
              <a:rPr lang="uk-UA" dirty="0" smtClean="0"/>
              <a:t>итального залу № 3 в </a:t>
            </a:r>
            <a:r>
              <a:rPr lang="uk-UA" dirty="0"/>
              <a:t>автоматизованому режимі</a:t>
            </a:r>
          </a:p>
        </p:txBody>
      </p:sp>
    </p:spTree>
    <p:extLst>
      <p:ext uri="{BB962C8B-B14F-4D97-AF65-F5344CB8AC3E}">
        <p14:creationId xmlns:p14="http://schemas.microsoft.com/office/powerpoint/2010/main" val="2935591619"/>
      </p:ext>
    </p:extLst>
  </p:cSld>
  <p:clrMapOvr>
    <a:masterClrMapping/>
  </p:clrMapOvr>
  <p:transition spd="slow">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Рисунок 2" descr="DSCN0748~.jpg"/>
          <p:cNvPicPr>
            <a:picLocks noChangeAspect="1"/>
          </p:cNvPicPr>
          <p:nvPr/>
        </p:nvPicPr>
        <p:blipFill>
          <a:blip r:embed="rId2"/>
          <a:srcRect/>
          <a:stretch>
            <a:fillRect/>
          </a:stretch>
        </p:blipFill>
        <p:spPr bwMode="auto">
          <a:xfrm>
            <a:off x="0" y="0"/>
            <a:ext cx="3070225" cy="4092575"/>
          </a:xfrm>
          <a:prstGeom prst="rect">
            <a:avLst/>
          </a:prstGeom>
          <a:noFill/>
          <a:ln w="9525">
            <a:noFill/>
            <a:miter lim="800000"/>
            <a:headEnd/>
            <a:tailEnd/>
          </a:ln>
        </p:spPr>
      </p:pic>
      <p:pic>
        <p:nvPicPr>
          <p:cNvPr id="31747" name="Рисунок 5" descr="DSCN0746~.jpg"/>
          <p:cNvPicPr>
            <a:picLocks noChangeAspect="1"/>
          </p:cNvPicPr>
          <p:nvPr/>
        </p:nvPicPr>
        <p:blipFill>
          <a:blip r:embed="rId3"/>
          <a:srcRect/>
          <a:stretch>
            <a:fillRect/>
          </a:stretch>
        </p:blipFill>
        <p:spPr bwMode="auto">
          <a:xfrm>
            <a:off x="6073775" y="0"/>
            <a:ext cx="3070225" cy="4092575"/>
          </a:xfrm>
          <a:prstGeom prst="rect">
            <a:avLst/>
          </a:prstGeom>
          <a:noFill/>
          <a:ln w="9525">
            <a:noFill/>
            <a:miter lim="800000"/>
            <a:headEnd/>
            <a:tailEnd/>
          </a:ln>
        </p:spPr>
      </p:pic>
      <p:pic>
        <p:nvPicPr>
          <p:cNvPr id="31748" name="Рисунок 10" descr="DSCN0743~.jpg"/>
          <p:cNvPicPr>
            <a:picLocks noChangeAspect="1"/>
          </p:cNvPicPr>
          <p:nvPr/>
        </p:nvPicPr>
        <p:blipFill>
          <a:blip r:embed="rId4"/>
          <a:srcRect/>
          <a:stretch>
            <a:fillRect/>
          </a:stretch>
        </p:blipFill>
        <p:spPr bwMode="auto">
          <a:xfrm>
            <a:off x="1071538" y="3007092"/>
            <a:ext cx="3518933" cy="3850908"/>
          </a:xfrm>
          <a:prstGeom prst="rect">
            <a:avLst/>
          </a:prstGeom>
          <a:noFill/>
          <a:ln w="9525">
            <a:noFill/>
            <a:miter lim="800000"/>
            <a:headEnd/>
            <a:tailEnd/>
          </a:ln>
        </p:spPr>
      </p:pic>
      <p:pic>
        <p:nvPicPr>
          <p:cNvPr id="31749" name="Рисунок 11" descr="DSCN0740~.jpg"/>
          <p:cNvPicPr>
            <a:picLocks noChangeAspect="1"/>
          </p:cNvPicPr>
          <p:nvPr/>
        </p:nvPicPr>
        <p:blipFill>
          <a:blip r:embed="rId5"/>
          <a:srcRect/>
          <a:stretch>
            <a:fillRect/>
          </a:stretch>
        </p:blipFill>
        <p:spPr bwMode="auto">
          <a:xfrm>
            <a:off x="4643438" y="3007969"/>
            <a:ext cx="3357585" cy="3850031"/>
          </a:xfrm>
          <a:prstGeom prst="rect">
            <a:avLst/>
          </a:prstGeom>
          <a:noFill/>
          <a:ln w="9525">
            <a:noFill/>
            <a:miter lim="800000"/>
            <a:headEnd/>
            <a:tailEnd/>
          </a:ln>
        </p:spPr>
      </p:pic>
      <p:sp>
        <p:nvSpPr>
          <p:cNvPr id="31750" name="TextBox 6"/>
          <p:cNvSpPr txBox="1">
            <a:spLocks noChangeArrowheads="1"/>
          </p:cNvSpPr>
          <p:nvPr/>
        </p:nvSpPr>
        <p:spPr bwMode="auto">
          <a:xfrm>
            <a:off x="3071813" y="428625"/>
            <a:ext cx="2857500" cy="1569660"/>
          </a:xfrm>
          <a:prstGeom prst="rect">
            <a:avLst/>
          </a:prstGeom>
          <a:noFill/>
          <a:ln w="9525">
            <a:noFill/>
            <a:miter lim="800000"/>
            <a:headEnd/>
            <a:tailEnd/>
          </a:ln>
        </p:spPr>
        <p:txBody>
          <a:bodyPr>
            <a:spAutoFit/>
          </a:bodyPr>
          <a:lstStyle/>
          <a:p>
            <a:pPr algn="ctr"/>
            <a:r>
              <a:rPr lang="uk-UA"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cs typeface="Times New Roman" pitchFamily="18" charset="0"/>
              </a:rPr>
              <a:t>Виставкова діяльність бібліотеки</a:t>
            </a:r>
            <a:endParaRPr lang="ru-RU"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cs typeface="Times New Roman" pitchFamily="18" charset="0"/>
            </a:endParaRPr>
          </a:p>
        </p:txBody>
      </p:sp>
    </p:spTree>
  </p:cSld>
  <p:clrMapOvr>
    <a:masterClrMapping/>
  </p:clrMapOvr>
  <p:transition spd="slow">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iblio\Desktop\фото\1 09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761098316"/>
      </p:ext>
    </p:extLst>
  </p:cSld>
  <p:clrMapOvr>
    <a:masterClrMapping/>
  </p:clrMapOvr>
  <p:transition spd="slow">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Biblio\Desktop\фото\DSC02358.JPG"/>
          <p:cNvPicPr>
            <a:picLocks noChangeAspect="1" noChangeArrowheads="1"/>
          </p:cNvPicPr>
          <p:nvPr/>
        </p:nvPicPr>
        <p:blipFill>
          <a:blip r:embed="rId2" cstate="print"/>
          <a:srcRect t="16666" b="8333"/>
          <a:stretch>
            <a:fillRect/>
          </a:stretch>
        </p:blipFill>
        <p:spPr bwMode="auto">
          <a:xfrm>
            <a:off x="0" y="1214422"/>
            <a:ext cx="9144000" cy="5643579"/>
          </a:xfrm>
          <a:prstGeom prst="rect">
            <a:avLst/>
          </a:prstGeom>
          <a:noFill/>
        </p:spPr>
      </p:pic>
      <p:sp>
        <p:nvSpPr>
          <p:cNvPr id="3" name="TextBox 2"/>
          <p:cNvSpPr txBox="1"/>
          <p:nvPr/>
        </p:nvSpPr>
        <p:spPr>
          <a:xfrm>
            <a:off x="1785918" y="428604"/>
            <a:ext cx="6929486" cy="523220"/>
          </a:xfrm>
          <a:prstGeom prst="rect">
            <a:avLst/>
          </a:prstGeom>
          <a:noFill/>
        </p:spPr>
        <p:txBody>
          <a:bodyPr wrap="square" rtlCol="0">
            <a:spAutoFit/>
          </a:bodyPr>
          <a:lstStyle/>
          <a:p>
            <a:r>
              <a:rPr lang="uk-UA" sz="2800" dirty="0" smtClean="0">
                <a:effectLst>
                  <a:glow rad="101600">
                    <a:schemeClr val="accent2">
                      <a:satMod val="175000"/>
                      <a:alpha val="40000"/>
                    </a:schemeClr>
                  </a:glow>
                </a:effectLst>
                <a:latin typeface="Georgia" pitchFamily="18" charset="0"/>
              </a:rPr>
              <a:t>Україна…   Славетне минуле…</a:t>
            </a:r>
            <a:endParaRPr lang="uk-UA" sz="2800" dirty="0">
              <a:effectLst>
                <a:glow rad="101600">
                  <a:schemeClr val="accent2">
                    <a:satMod val="175000"/>
                    <a:alpha val="40000"/>
                  </a:schemeClr>
                </a:glow>
              </a:effectLst>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2050" name="Picture 2" descr="C:\Users\Biblio\Desktop\фото\DSC02379.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14290"/>
            <a:ext cx="8929718" cy="6215106"/>
          </a:xfrm>
        </p:spPr>
        <p:txBody>
          <a:bodyPr>
            <a:normAutofit/>
          </a:bodyPr>
          <a:lstStyle/>
          <a:p>
            <a:pPr algn="just">
              <a:lnSpc>
                <a:spcPct val="150000"/>
              </a:lnSpc>
              <a:buNone/>
            </a:pPr>
            <a:r>
              <a:rPr lang="uk-UA" sz="1400" dirty="0" smtClean="0">
                <a:latin typeface="Georgia" pitchFamily="18" charset="0"/>
                <a:cs typeface="Times New Roman" pitchFamily="18" charset="0"/>
              </a:rPr>
              <a:t>                 Бібліотека заснована 1820 року одночасно з відкриттям у Ніжині Гімназії вищих наук князя Безбородька. В основу фондів покладено 2500 томів з особового книжкового зібрання князя О.А. Безбородька, подарованих першим почесним попечителем графом О.Г. </a:t>
            </a:r>
            <a:r>
              <a:rPr lang="uk-UA" sz="1400" dirty="0" err="1" smtClean="0">
                <a:latin typeface="Georgia" pitchFamily="18" charset="0"/>
                <a:cs typeface="Times New Roman" pitchFamily="18" charset="0"/>
              </a:rPr>
              <a:t>Кушелєвим-Безбодько</a:t>
            </a:r>
            <a:r>
              <a:rPr lang="uk-UA" sz="1400" dirty="0" smtClean="0">
                <a:latin typeface="Georgia" pitchFamily="18" charset="0"/>
                <a:cs typeface="Times New Roman" pitchFamily="18" charset="0"/>
              </a:rPr>
              <a:t>.</a:t>
            </a:r>
            <a:br>
              <a:rPr lang="uk-UA" sz="1400" dirty="0" smtClean="0">
                <a:latin typeface="Georgia" pitchFamily="18" charset="0"/>
                <a:cs typeface="Times New Roman" pitchFamily="18" charset="0"/>
              </a:rPr>
            </a:br>
            <a:r>
              <a:rPr lang="uk-UA" sz="1400" dirty="0" smtClean="0">
                <a:latin typeface="Georgia" pitchFamily="18" charset="0"/>
                <a:cs typeface="Times New Roman" pitchFamily="18" charset="0"/>
              </a:rPr>
              <a:t>       До фондів увійшли цінні книжкові зібрання та колекції у складі яких видання </a:t>
            </a:r>
            <a:r>
              <a:rPr lang="en-US" sz="1400" dirty="0" smtClean="0">
                <a:latin typeface="Georgia" pitchFamily="18" charset="0"/>
                <a:cs typeface="Times New Roman" pitchFamily="18" charset="0"/>
              </a:rPr>
              <a:t>XVI-XIX</a:t>
            </a:r>
            <a:r>
              <a:rPr lang="uk-UA" sz="1400" dirty="0" smtClean="0">
                <a:latin typeface="Georgia" pitchFamily="18" charset="0"/>
                <a:cs typeface="Times New Roman" pitchFamily="18" charset="0"/>
              </a:rPr>
              <a:t> ст., зокрема 500 томів з бібліотеки першого директора Гімназії В.Г. </a:t>
            </a:r>
            <a:r>
              <a:rPr lang="uk-UA" sz="1400" dirty="0" err="1" smtClean="0">
                <a:latin typeface="Georgia" pitchFamily="18" charset="0"/>
                <a:cs typeface="Times New Roman" pitchFamily="18" charset="0"/>
              </a:rPr>
              <a:t>Кукольника</a:t>
            </a:r>
            <a:r>
              <a:rPr lang="uk-UA" sz="1400" dirty="0" smtClean="0">
                <a:latin typeface="Georgia" pitchFamily="18" charset="0"/>
                <a:cs typeface="Times New Roman" pitchFamily="18" charset="0"/>
              </a:rPr>
              <a:t>, бібліотеки професора Московського університету С.П. </a:t>
            </a:r>
            <a:r>
              <a:rPr lang="uk-UA" sz="1400" dirty="0" err="1" smtClean="0">
                <a:latin typeface="Georgia" pitchFamily="18" charset="0"/>
                <a:cs typeface="Times New Roman" pitchFamily="18" charset="0"/>
              </a:rPr>
              <a:t>Шевирева</a:t>
            </a:r>
            <a:r>
              <a:rPr lang="uk-UA" sz="1400" dirty="0" smtClean="0">
                <a:latin typeface="Georgia" pitchFamily="18" charset="0"/>
                <a:cs typeface="Times New Roman" pitchFamily="18" charset="0"/>
              </a:rPr>
              <a:t>, професора Лейпцігського університету Ф.</a:t>
            </a:r>
            <a:r>
              <a:rPr lang="uk-UA" sz="1400" dirty="0" err="1" smtClean="0">
                <a:latin typeface="Georgia" pitchFamily="18" charset="0"/>
                <a:cs typeface="Times New Roman" pitchFamily="18" charset="0"/>
              </a:rPr>
              <a:t>Ричля</a:t>
            </a:r>
            <a:r>
              <a:rPr lang="uk-UA" sz="1400" dirty="0" smtClean="0">
                <a:latin typeface="Georgia" pitchFamily="18" charset="0"/>
                <a:cs typeface="Times New Roman" pitchFamily="18" charset="0"/>
              </a:rPr>
              <a:t>, директора С.- Петербурзького історико-філологічного інституту І.Б. </a:t>
            </a:r>
            <a:r>
              <a:rPr lang="uk-UA" sz="1400" dirty="0" err="1" smtClean="0">
                <a:latin typeface="Georgia" pitchFamily="18" charset="0"/>
                <a:cs typeface="Times New Roman" pitchFamily="18" charset="0"/>
              </a:rPr>
              <a:t>Штеймана</a:t>
            </a:r>
            <a:r>
              <a:rPr lang="uk-UA" sz="1400" dirty="0" smtClean="0">
                <a:latin typeface="Georgia" pitchFamily="18" charset="0"/>
                <a:cs typeface="Times New Roman" pitchFamily="18" charset="0"/>
              </a:rPr>
              <a:t>, стародруки з бібліотеки Ніжинського Олександрійського грецького училища, колекція “</a:t>
            </a:r>
            <a:r>
              <a:rPr lang="en-US" sz="1400" dirty="0" err="1" smtClean="0">
                <a:latin typeface="Georgia" pitchFamily="18" charset="0"/>
                <a:cs typeface="Times New Roman" pitchFamily="18" charset="0"/>
              </a:rPr>
              <a:t>Polonica</a:t>
            </a:r>
            <a:r>
              <a:rPr lang="uk-UA" sz="1400" dirty="0" smtClean="0">
                <a:latin typeface="Georgia" pitchFamily="18" charset="0"/>
                <a:cs typeface="Times New Roman" pitchFamily="18" charset="0"/>
              </a:rPr>
              <a:t>” Варшавського університету та ін. Ці надходження зараз складають досить значний фонд стародрукованих рідкісних та цінних видань. У фондах бібліотеки зберігаються 22 </a:t>
            </a:r>
            <a:r>
              <a:rPr lang="uk-UA" sz="1400" dirty="0" err="1" smtClean="0">
                <a:latin typeface="Georgia" pitchFamily="18" charset="0"/>
                <a:cs typeface="Times New Roman" pitchFamily="18" charset="0"/>
              </a:rPr>
              <a:t>палеотипи</a:t>
            </a:r>
            <a:r>
              <a:rPr lang="uk-UA" sz="1400" dirty="0" smtClean="0">
                <a:latin typeface="Georgia" pitchFamily="18" charset="0"/>
                <a:cs typeface="Times New Roman" pitchFamily="18" charset="0"/>
              </a:rPr>
              <a:t> ( книги першої половини </a:t>
            </a:r>
            <a:r>
              <a:rPr lang="en-US" sz="1400" dirty="0" smtClean="0">
                <a:latin typeface="Georgia" pitchFamily="18" charset="0"/>
                <a:cs typeface="Times New Roman" pitchFamily="18" charset="0"/>
              </a:rPr>
              <a:t>XVI </a:t>
            </a:r>
            <a:r>
              <a:rPr lang="uk-UA" sz="1400" dirty="0" smtClean="0">
                <a:latin typeface="Georgia" pitchFamily="18" charset="0"/>
                <a:cs typeface="Times New Roman" pitchFamily="18" charset="0"/>
              </a:rPr>
              <a:t>ст. ), найстаріша серед них книга – твори Платона ( Венеція, 1513 р. ).</a:t>
            </a:r>
            <a:br>
              <a:rPr lang="uk-UA" sz="1400" dirty="0" smtClean="0">
                <a:latin typeface="Georgia" pitchFamily="18" charset="0"/>
                <a:cs typeface="Times New Roman" pitchFamily="18" charset="0"/>
              </a:rPr>
            </a:br>
            <a:r>
              <a:rPr lang="uk-UA" sz="1400" dirty="0" smtClean="0">
                <a:latin typeface="Georgia" pitchFamily="18" charset="0"/>
                <a:cs typeface="Times New Roman" pitchFamily="18" charset="0"/>
              </a:rPr>
              <a:t>       Бібліотечний фонд сьогодні – це близько 1 млн. прим. документів. Більшу частину фонду становлять підручники та навчально-методичні посібники за профілем університету.</a:t>
            </a:r>
            <a:endParaRPr lang="uk-UA" sz="1400" dirty="0">
              <a:latin typeface="Georgia" pitchFamily="18" charset="0"/>
            </a:endParaRPr>
          </a:p>
        </p:txBody>
      </p:sp>
      <p:pic>
        <p:nvPicPr>
          <p:cNvPr id="4" name="Picture 2" descr="http://in.ndu.edu.ua/news/images/stories/knigi.png"/>
          <p:cNvPicPr>
            <a:picLocks noChangeAspect="1" noChangeArrowheads="1"/>
          </p:cNvPicPr>
          <p:nvPr/>
        </p:nvPicPr>
        <p:blipFill>
          <a:blip r:embed="rId2"/>
          <a:srcRect/>
          <a:stretch>
            <a:fillRect/>
          </a:stretch>
        </p:blipFill>
        <p:spPr bwMode="auto">
          <a:xfrm>
            <a:off x="6143636" y="4214802"/>
            <a:ext cx="2643198" cy="2643198"/>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Рисунок 6" descr="PC090130.JPG"/>
          <p:cNvPicPr>
            <a:picLocks noChangeAspect="1"/>
          </p:cNvPicPr>
          <p:nvPr/>
        </p:nvPicPr>
        <p:blipFill>
          <a:blip r:embed="rId2" cstate="print"/>
          <a:srcRect/>
          <a:stretch>
            <a:fillRect/>
          </a:stretch>
        </p:blipFill>
        <p:spPr bwMode="auto">
          <a:xfrm>
            <a:off x="4500562" y="642917"/>
            <a:ext cx="4643438" cy="3362147"/>
          </a:xfrm>
          <a:prstGeom prst="rect">
            <a:avLst/>
          </a:prstGeom>
          <a:noFill/>
          <a:ln w="9525">
            <a:noFill/>
            <a:miter lim="800000"/>
            <a:headEnd/>
            <a:tailEnd/>
          </a:ln>
        </p:spPr>
      </p:pic>
      <p:pic>
        <p:nvPicPr>
          <p:cNvPr id="35845" name="Рисунок 7" descr="P1000509.JPG"/>
          <p:cNvPicPr>
            <a:picLocks noChangeAspect="1"/>
          </p:cNvPicPr>
          <p:nvPr/>
        </p:nvPicPr>
        <p:blipFill>
          <a:blip r:embed="rId3"/>
          <a:srcRect/>
          <a:stretch>
            <a:fillRect/>
          </a:stretch>
        </p:blipFill>
        <p:spPr bwMode="auto">
          <a:xfrm>
            <a:off x="4511711" y="3836888"/>
            <a:ext cx="4632289" cy="3021112"/>
          </a:xfrm>
          <a:prstGeom prst="rect">
            <a:avLst/>
          </a:prstGeom>
          <a:noFill/>
          <a:ln w="9525">
            <a:noFill/>
            <a:miter lim="800000"/>
            <a:headEnd/>
            <a:tailEnd/>
          </a:ln>
        </p:spPr>
      </p:pic>
      <p:pic>
        <p:nvPicPr>
          <p:cNvPr id="35846" name="Рисунок 8" descr="S8309925.JPG"/>
          <p:cNvPicPr>
            <a:picLocks noChangeAspect="1"/>
          </p:cNvPicPr>
          <p:nvPr/>
        </p:nvPicPr>
        <p:blipFill>
          <a:blip r:embed="rId4"/>
          <a:srcRect/>
          <a:stretch>
            <a:fillRect/>
          </a:stretch>
        </p:blipFill>
        <p:spPr bwMode="auto">
          <a:xfrm>
            <a:off x="-1" y="3772877"/>
            <a:ext cx="4511712" cy="3085123"/>
          </a:xfrm>
          <a:prstGeom prst="rect">
            <a:avLst/>
          </a:prstGeom>
          <a:noFill/>
          <a:ln w="9525">
            <a:noFill/>
            <a:miter lim="800000"/>
            <a:headEnd/>
            <a:tailEnd/>
          </a:ln>
        </p:spPr>
      </p:pic>
      <p:sp>
        <p:nvSpPr>
          <p:cNvPr id="35847" name="TextBox 13"/>
          <p:cNvSpPr txBox="1">
            <a:spLocks noChangeArrowheads="1"/>
          </p:cNvSpPr>
          <p:nvPr/>
        </p:nvSpPr>
        <p:spPr bwMode="auto">
          <a:xfrm>
            <a:off x="249126" y="-311573"/>
            <a:ext cx="8572500" cy="861774"/>
          </a:xfrm>
          <a:prstGeom prst="rect">
            <a:avLst/>
          </a:prstGeom>
          <a:noFill/>
          <a:ln w="9525">
            <a:noFill/>
            <a:miter lim="800000"/>
            <a:headEnd/>
            <a:tailEnd/>
          </a:ln>
        </p:spPr>
        <p:txBody>
          <a:bodyPr>
            <a:spAutoFit/>
          </a:bodyPr>
          <a:lstStyle/>
          <a:p>
            <a:r>
              <a:rPr lang="uk-UA" dirty="0">
                <a:latin typeface="Calibri" pitchFamily="34" charset="0"/>
              </a:rPr>
              <a:t>                           </a:t>
            </a:r>
          </a:p>
          <a:p>
            <a:r>
              <a:rPr lang="uk-UA"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eorgia" pitchFamily="18" charset="0"/>
              </a:rPr>
              <a:t>            </a:t>
            </a:r>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eorgia" pitchFamily="18" charset="0"/>
              </a:rPr>
              <a:t> </a:t>
            </a:r>
            <a:r>
              <a:rPr lang="uk-UA"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eorgia" pitchFamily="18" charset="0"/>
                <a:cs typeface="Times New Roman" pitchFamily="18" charset="0"/>
              </a:rPr>
              <a:t>Соціокультурна діяльність бібліотеки</a:t>
            </a:r>
            <a:endPar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Georgia" pitchFamily="18" charset="0"/>
              <a:cs typeface="Times New Roman" pitchFamily="18" charset="0"/>
            </a:endParaRPr>
          </a:p>
        </p:txBody>
      </p:sp>
      <p:pic>
        <p:nvPicPr>
          <p:cNvPr id="8" name="Рисунок 2" descr="IMG_0043.JPG"/>
          <p:cNvPicPr>
            <a:picLocks noChangeAspect="1"/>
          </p:cNvPicPr>
          <p:nvPr/>
        </p:nvPicPr>
        <p:blipFill>
          <a:blip r:embed="rId5" cstate="print"/>
          <a:srcRect/>
          <a:stretch>
            <a:fillRect/>
          </a:stretch>
        </p:blipFill>
        <p:spPr bwMode="auto">
          <a:xfrm>
            <a:off x="-1" y="642917"/>
            <a:ext cx="4500563" cy="3193971"/>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Мои документы\фото книжних виставок 2014 року\ч.з.2 Рушники\Рушники 035.jpg"/>
          <p:cNvPicPr/>
          <p:nvPr/>
        </p:nvPicPr>
        <p:blipFill>
          <a:blip r:embed="rId2" cstate="print"/>
          <a:srcRect/>
          <a:stretch>
            <a:fillRect/>
          </a:stretch>
        </p:blipFill>
        <p:spPr bwMode="auto">
          <a:xfrm>
            <a:off x="0" y="0"/>
            <a:ext cx="4786314" cy="4643446"/>
          </a:xfrm>
          <a:prstGeom prst="rect">
            <a:avLst/>
          </a:prstGeom>
          <a:noFill/>
          <a:ln w="9525">
            <a:noFill/>
            <a:miter lim="800000"/>
            <a:headEnd/>
            <a:tailEnd/>
          </a:ln>
        </p:spPr>
      </p:pic>
      <p:pic>
        <p:nvPicPr>
          <p:cNvPr id="3" name="Рисунок 2" descr="D:\Мои документы\фото книжних виставок 2014 року\Крутиусу ч.з.3\IMG_8489.JPG"/>
          <p:cNvPicPr/>
          <p:nvPr/>
        </p:nvPicPr>
        <p:blipFill>
          <a:blip r:embed="rId3" cstate="print"/>
          <a:srcRect/>
          <a:stretch>
            <a:fillRect/>
          </a:stretch>
        </p:blipFill>
        <p:spPr bwMode="auto">
          <a:xfrm>
            <a:off x="4786314" y="0"/>
            <a:ext cx="4357686" cy="3357562"/>
          </a:xfrm>
          <a:prstGeom prst="rect">
            <a:avLst/>
          </a:prstGeom>
          <a:noFill/>
          <a:ln w="9525">
            <a:noFill/>
            <a:miter lim="800000"/>
            <a:headEnd/>
            <a:tailEnd/>
          </a:ln>
        </p:spPr>
      </p:pic>
      <p:pic>
        <p:nvPicPr>
          <p:cNvPr id="4" name="Рисунок 3" descr="D:\Мои документы\фото мероприятий 2014 року\фото кофер шевч\4.jpg"/>
          <p:cNvPicPr/>
          <p:nvPr/>
        </p:nvPicPr>
        <p:blipFill>
          <a:blip r:embed="rId4" cstate="print"/>
          <a:srcRect/>
          <a:stretch>
            <a:fillRect/>
          </a:stretch>
        </p:blipFill>
        <p:spPr bwMode="auto">
          <a:xfrm>
            <a:off x="16775" y="4655038"/>
            <a:ext cx="2428860" cy="2180631"/>
          </a:xfrm>
          <a:prstGeom prst="rect">
            <a:avLst/>
          </a:prstGeom>
          <a:noFill/>
          <a:ln w="9525">
            <a:noFill/>
            <a:miter lim="800000"/>
            <a:headEnd/>
            <a:tailEnd/>
          </a:ln>
        </p:spPr>
      </p:pic>
      <p:pic>
        <p:nvPicPr>
          <p:cNvPr id="5" name="Рисунок 4" descr="D:\Мои документы\фото мероприятий 2014 року\день аспиранта\111.JPG"/>
          <p:cNvPicPr/>
          <p:nvPr/>
        </p:nvPicPr>
        <p:blipFill>
          <a:blip r:embed="rId5" cstate="print"/>
          <a:srcRect t="8163"/>
          <a:stretch>
            <a:fillRect/>
          </a:stretch>
        </p:blipFill>
        <p:spPr bwMode="auto">
          <a:xfrm>
            <a:off x="2416370" y="3357561"/>
            <a:ext cx="4572032" cy="3478107"/>
          </a:xfrm>
          <a:prstGeom prst="rect">
            <a:avLst/>
          </a:prstGeom>
          <a:ln>
            <a:noFill/>
          </a:ln>
          <a:effectLst>
            <a:outerShdw blurRad="190500" algn="tl" rotWithShape="0">
              <a:srgbClr val="000000">
                <a:alpha val="70000"/>
              </a:srgbClr>
            </a:outerShdw>
          </a:effectLst>
        </p:spPr>
      </p:pic>
      <p:pic>
        <p:nvPicPr>
          <p:cNvPr id="6" name="Рисунок 5" descr="D:\Мои документы\фото книжних виставок 2014 року\фото вист. 2014 Щастя\IMG_0880.JPG"/>
          <p:cNvPicPr/>
          <p:nvPr/>
        </p:nvPicPr>
        <p:blipFill>
          <a:blip r:embed="rId6" cstate="print"/>
          <a:srcRect/>
          <a:stretch>
            <a:fillRect/>
          </a:stretch>
        </p:blipFill>
        <p:spPr bwMode="auto">
          <a:xfrm>
            <a:off x="6072198" y="3000372"/>
            <a:ext cx="3071802" cy="3857628"/>
          </a:xfrm>
          <a:prstGeom prst="rect">
            <a:avLst/>
          </a:prstGeom>
          <a:noFill/>
          <a:ln w="9525">
            <a:noFill/>
            <a:miter lim="800000"/>
            <a:headEnd/>
            <a:tailEnd/>
          </a:ln>
        </p:spPr>
      </p:pic>
    </p:spTree>
    <p:extLst>
      <p:ext uri="{BB962C8B-B14F-4D97-AF65-F5344CB8AC3E}">
        <p14:creationId xmlns:p14="http://schemas.microsoft.com/office/powerpoint/2010/main" val="326676472"/>
      </p:ext>
    </p:extLst>
  </p:cSld>
  <p:clrMapOvr>
    <a:masterClrMapping/>
  </p:clrMapOvr>
  <p:transition spd="slow">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Мои документы\фото мероприятий 2014 року\день аспиранта\085.JPG"/>
          <p:cNvPicPr/>
          <p:nvPr/>
        </p:nvPicPr>
        <p:blipFill>
          <a:blip r:embed="rId3" cstate="print"/>
          <a:srcRect/>
          <a:stretch>
            <a:fillRect/>
          </a:stretch>
        </p:blipFill>
        <p:spPr bwMode="auto">
          <a:xfrm>
            <a:off x="0" y="23429"/>
            <a:ext cx="4453044" cy="3119819"/>
          </a:xfrm>
          <a:prstGeom prst="rect">
            <a:avLst/>
          </a:prstGeom>
          <a:noFill/>
          <a:ln w="9525">
            <a:noFill/>
            <a:miter lim="800000"/>
            <a:headEnd/>
            <a:tailEnd/>
          </a:ln>
        </p:spPr>
      </p:pic>
      <p:pic>
        <p:nvPicPr>
          <p:cNvPr id="3" name="Рисунок 2" descr="D:\Мои документы\фото мероприятий 2014 року\Крути 2014\Крути 2014 018.jpg"/>
          <p:cNvPicPr/>
          <p:nvPr/>
        </p:nvPicPr>
        <p:blipFill>
          <a:blip r:embed="rId4" cstate="print"/>
          <a:srcRect/>
          <a:stretch>
            <a:fillRect/>
          </a:stretch>
        </p:blipFill>
        <p:spPr bwMode="auto">
          <a:xfrm>
            <a:off x="4429124" y="0"/>
            <a:ext cx="4714876" cy="3501008"/>
          </a:xfrm>
          <a:prstGeom prst="rect">
            <a:avLst/>
          </a:prstGeom>
          <a:noFill/>
          <a:ln w="9525">
            <a:noFill/>
            <a:miter lim="800000"/>
            <a:headEnd/>
            <a:tailEnd/>
          </a:ln>
        </p:spPr>
      </p:pic>
      <p:pic>
        <p:nvPicPr>
          <p:cNvPr id="4" name="Рисунок 3" descr="D:\Мои документы\фото мероприятий 2014 року\през. книги Самойленко\мероприятие  2014 057.jpg"/>
          <p:cNvPicPr/>
          <p:nvPr/>
        </p:nvPicPr>
        <p:blipFill>
          <a:blip r:embed="rId5" cstate="print">
            <a:lum bright="10000" contrast="20000"/>
          </a:blip>
          <a:srcRect/>
          <a:stretch>
            <a:fillRect/>
          </a:stretch>
        </p:blipFill>
        <p:spPr bwMode="auto">
          <a:xfrm>
            <a:off x="0" y="3143248"/>
            <a:ext cx="4857783" cy="3714752"/>
          </a:xfrm>
          <a:prstGeom prst="rect">
            <a:avLst/>
          </a:prstGeom>
          <a:noFill/>
          <a:ln w="9525">
            <a:noFill/>
            <a:miter lim="800000"/>
            <a:headEnd/>
            <a:tailEnd/>
          </a:ln>
        </p:spPr>
      </p:pic>
      <p:pic>
        <p:nvPicPr>
          <p:cNvPr id="5" name="Рисунок 4" descr="D:\Мои документы\фото мероприятий 2014 року\день инф. для маг. н.аб\IMG_3459.jpg"/>
          <p:cNvPicPr/>
          <p:nvPr/>
        </p:nvPicPr>
        <p:blipFill>
          <a:blip r:embed="rId6" cstate="print">
            <a:lum bright="10000"/>
          </a:blip>
          <a:srcRect/>
          <a:stretch>
            <a:fillRect/>
          </a:stretch>
        </p:blipFill>
        <p:spPr bwMode="auto">
          <a:xfrm>
            <a:off x="4714876" y="3143248"/>
            <a:ext cx="4429124" cy="3714752"/>
          </a:xfrm>
          <a:prstGeom prst="rect">
            <a:avLst/>
          </a:prstGeom>
          <a:noFill/>
          <a:ln w="9525">
            <a:noFill/>
            <a:miter lim="800000"/>
            <a:headEnd/>
            <a:tailEnd/>
          </a:ln>
        </p:spPr>
      </p:pic>
    </p:spTree>
    <p:extLst>
      <p:ext uri="{BB962C8B-B14F-4D97-AF65-F5344CB8AC3E}">
        <p14:creationId xmlns:p14="http://schemas.microsoft.com/office/powerpoint/2010/main" val="3916095766"/>
      </p:ext>
    </p:extLst>
  </p:cSld>
  <p:clrMapOvr>
    <a:masterClrMapping/>
  </p:clrMapOvr>
  <p:transition spd="slow">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a:xfrm>
            <a:off x="571472" y="214290"/>
            <a:ext cx="8229600" cy="1631956"/>
          </a:xfrm>
        </p:spPr>
        <p:txBody>
          <a:bodyPr>
            <a:normAutofit fontScale="90000"/>
          </a:bodyPr>
          <a:lstStyle/>
          <a:p>
            <a:r>
              <a:rPr lang="uk-UA" sz="2700" dirty="0" smtClean="0">
                <a:solidFill>
                  <a:schemeClr val="tx1"/>
                </a:solidFill>
                <a:effectLst>
                  <a:glow rad="101600">
                    <a:schemeClr val="accent6">
                      <a:satMod val="175000"/>
                      <a:alpha val="40000"/>
                    </a:schemeClr>
                  </a:glow>
                </a:effectLst>
                <a:latin typeface="Georgia" pitchFamily="18" charset="0"/>
              </a:rPr>
              <a:t>ВІДДІЛ ЗБЕРІГАННЯ ФОНДІВ ТА РІДКІСНОЇ КНИГИ.</a:t>
            </a:r>
            <a:br>
              <a:rPr lang="uk-UA" sz="2700" dirty="0" smtClean="0">
                <a:solidFill>
                  <a:schemeClr val="tx1"/>
                </a:solidFill>
                <a:effectLst>
                  <a:glow rad="101600">
                    <a:schemeClr val="accent6">
                      <a:satMod val="175000"/>
                      <a:alpha val="40000"/>
                    </a:schemeClr>
                  </a:glow>
                </a:effectLst>
                <a:latin typeface="Georgia" pitchFamily="18" charset="0"/>
              </a:rPr>
            </a:br>
            <a:r>
              <a:rPr lang="uk-UA" sz="2700" dirty="0" smtClean="0">
                <a:solidFill>
                  <a:schemeClr val="tx1"/>
                </a:solidFill>
                <a:effectLst>
                  <a:glow rad="101600">
                    <a:schemeClr val="accent6">
                      <a:satMod val="175000"/>
                      <a:alpha val="40000"/>
                    </a:schemeClr>
                  </a:glow>
                </a:effectLst>
                <a:latin typeface="Georgia" pitchFamily="18" charset="0"/>
              </a:rPr>
              <a:t>МУЗЕЙ РІДКІСНОЇ КНИГИ</a:t>
            </a:r>
            <a:r>
              <a:rPr lang="uk-UA" sz="4000" dirty="0" smtClean="0">
                <a:solidFill>
                  <a:schemeClr val="tx1"/>
                </a:solidFill>
              </a:rPr>
              <a:t/>
            </a:r>
            <a:br>
              <a:rPr lang="uk-UA" sz="4000" dirty="0" smtClean="0">
                <a:solidFill>
                  <a:schemeClr val="tx1"/>
                </a:solidFill>
              </a:rPr>
            </a:br>
            <a:endParaRPr lang="ru-RU" sz="4000" dirty="0" smtClean="0">
              <a:solidFill>
                <a:schemeClr val="tx1"/>
              </a:solidFill>
              <a:effectLst>
                <a:glow rad="101600">
                  <a:schemeClr val="accent6">
                    <a:satMod val="175000"/>
                    <a:alpha val="40000"/>
                  </a:schemeClr>
                </a:glow>
                <a:outerShdw blurRad="114300" dist="101600" dir="2700000" algn="tl" rotWithShape="0">
                  <a:srgbClr val="000000">
                    <a:alpha val="40000"/>
                  </a:srgbClr>
                </a:outerShdw>
              </a:effectLst>
              <a:latin typeface="Bookman Old Style" pitchFamily="18" charset="0"/>
            </a:endParaRPr>
          </a:p>
        </p:txBody>
      </p:sp>
      <p:sp>
        <p:nvSpPr>
          <p:cNvPr id="44035" name="TextBox 2"/>
          <p:cNvSpPr txBox="1">
            <a:spLocks noChangeArrowheads="1"/>
          </p:cNvSpPr>
          <p:nvPr/>
        </p:nvSpPr>
        <p:spPr bwMode="auto">
          <a:xfrm>
            <a:off x="928663" y="2214555"/>
            <a:ext cx="7215238" cy="830997"/>
          </a:xfrm>
          <a:prstGeom prst="rect">
            <a:avLst/>
          </a:prstGeom>
          <a:noFill/>
          <a:ln w="9525">
            <a:noFill/>
            <a:miter lim="800000"/>
            <a:headEnd/>
            <a:tailEnd/>
          </a:ln>
        </p:spPr>
        <p:txBody>
          <a:bodyPr wrap="square">
            <a:spAutoFit/>
          </a:bodyPr>
          <a:lstStyle/>
          <a:p>
            <a:pPr algn="just"/>
            <a:r>
              <a:rPr lang="uk-UA" sz="2400" dirty="0">
                <a:latin typeface="Times New Roman" pitchFamily="18" charset="0"/>
                <a:cs typeface="Times New Roman" pitchFamily="18" charset="0"/>
              </a:rPr>
              <a:t>      </a:t>
            </a:r>
            <a:endParaRPr lang="uk-UA" sz="2400" dirty="0">
              <a:latin typeface="Georgia" pitchFamily="18" charset="0"/>
              <a:cs typeface="Times New Roman" pitchFamily="18" charset="0"/>
            </a:endParaRPr>
          </a:p>
          <a:p>
            <a:pPr algn="just"/>
            <a:endParaRPr lang="uk-UA" sz="2400" dirty="0">
              <a:latin typeface="Times New Roman" pitchFamily="18" charset="0"/>
              <a:cs typeface="Times New Roman" pitchFamily="18" charset="0"/>
            </a:endParaRPr>
          </a:p>
        </p:txBody>
      </p:sp>
      <p:sp>
        <p:nvSpPr>
          <p:cNvPr id="32769" name="Rectangle 1"/>
          <p:cNvSpPr>
            <a:spLocks noChangeArrowheads="1"/>
          </p:cNvSpPr>
          <p:nvPr/>
        </p:nvSpPr>
        <p:spPr bwMode="auto">
          <a:xfrm>
            <a:off x="428596" y="1571612"/>
            <a:ext cx="8501122" cy="4662815"/>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just" defTabSz="914400" rtl="0" eaLnBrk="1" fontAlgn="base" latinLnBrk="0" hangingPunct="1">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За складом і змістом  зібрання відділу – це унікальне книжкове зібрання видань 16 – 20 століть, до складу якого входять стародруки та інші рідкісні видання, і яке має унікальний характер. Першочерговим завданням є розкриття фондів для ознайомлення з багатогранним зібранням, що дає можливість для наукової  та дослідницької роботи.</a:t>
            </a:r>
            <a:endParaRPr kumimoji="0" lang="uk-UA"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Велика увага приділяється вивченню, оновленню, перевірці та редакції  каталогу рідкісних видань. Це  унікальна рукописна бібліографічна пам'ятка ХІХ століття – путівник по фондам бібліотеки.  </a:t>
            </a:r>
            <a:endParaRPr kumimoji="0" lang="uk-UA" sz="2000" b="0" i="0" u="none" strike="noStrike" cap="none" normalizeH="0" baseline="0" dirty="0" smtClean="0">
              <a:ln>
                <a:noFill/>
              </a:ln>
              <a:solidFill>
                <a:schemeClr val="tx1"/>
              </a:solidFill>
              <a:effectLst/>
              <a:latin typeface="Georgia" pitchFamily="18" charset="0"/>
              <a:cs typeface="Arial" pitchFamily="34" charset="0"/>
            </a:endParaRPr>
          </a:p>
          <a:p>
            <a:pPr marL="0" marR="0" lvl="0" indent="0" algn="just" defTabSz="914400" rtl="0" eaLnBrk="0" fontAlgn="base" latinLnBrk="0" hangingPunct="0">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Georgia" pitchFamily="18" charset="0"/>
                <a:ea typeface="Times New Roman" pitchFamily="18" charset="0"/>
                <a:cs typeface="Arial" pitchFamily="34" charset="0"/>
              </a:rPr>
              <a:t>             Відділ почав активно створювати  базу даних «Краєзнавство». Створення бази даних  повинно надати можливість швидко виконувати тематичні довідки про регіон.</a:t>
            </a:r>
            <a:endParaRPr kumimoji="0" lang="uk-UA" sz="20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endParaRPr>
          </a:p>
          <a:p>
            <a:pPr marL="0" marR="0" lvl="0" indent="0" algn="just" defTabSz="914400" rtl="0" eaLnBrk="0" fontAlgn="base" latinLnBrk="0" hangingPunct="0">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t>             Продовжується  робота по відокремленню книжкових пам’яток із загального рідкісного фонду в окремі колекції.  </a:t>
            </a:r>
            <a:endParaRPr kumimoji="0" lang="uk-UA" sz="20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Box 4"/>
          <p:cNvSpPr txBox="1">
            <a:spLocks noChangeArrowheads="1"/>
          </p:cNvSpPr>
          <p:nvPr/>
        </p:nvSpPr>
        <p:spPr bwMode="auto">
          <a:xfrm>
            <a:off x="6516216" y="2060848"/>
            <a:ext cx="2569488" cy="954107"/>
          </a:xfrm>
          <a:prstGeom prst="rect">
            <a:avLst/>
          </a:prstGeom>
          <a:noFill/>
          <a:ln w="9525">
            <a:noFill/>
            <a:miter lim="800000"/>
            <a:headEnd/>
            <a:tailEnd/>
          </a:ln>
        </p:spPr>
        <p:txBody>
          <a:bodyPr wrap="square">
            <a:spAutoFit/>
          </a:bodyPr>
          <a:lstStyle/>
          <a:p>
            <a:r>
              <a:rPr lang="uk-UA" sz="2800" b="1" i="1" dirty="0">
                <a:latin typeface="Georgia" pitchFamily="18" charset="0"/>
                <a:cs typeface="Times New Roman" pitchFamily="18" charset="0"/>
              </a:rPr>
              <a:t>   </a:t>
            </a:r>
            <a:r>
              <a:rPr lang="uk-UA" sz="2800" b="1" i="1" dirty="0" smtClean="0">
                <a:latin typeface="Georgia" pitchFamily="18" charset="0"/>
                <a:cs typeface="Times New Roman" pitchFamily="18" charset="0"/>
              </a:rPr>
              <a:t>      Давиденко</a:t>
            </a:r>
            <a:endParaRPr lang="uk-UA" sz="2800" b="1" i="1" dirty="0">
              <a:latin typeface="Georgia" pitchFamily="18" charset="0"/>
              <a:cs typeface="Times New Roman" pitchFamily="18" charset="0"/>
            </a:endParaRPr>
          </a:p>
        </p:txBody>
      </p:sp>
      <p:sp>
        <p:nvSpPr>
          <p:cNvPr id="45060" name="TextBox 5"/>
          <p:cNvSpPr txBox="1">
            <a:spLocks noChangeArrowheads="1"/>
          </p:cNvSpPr>
          <p:nvPr/>
        </p:nvSpPr>
        <p:spPr bwMode="auto">
          <a:xfrm>
            <a:off x="6357950" y="3429000"/>
            <a:ext cx="2214578" cy="461665"/>
          </a:xfrm>
          <a:prstGeom prst="rect">
            <a:avLst/>
          </a:prstGeom>
          <a:noFill/>
          <a:ln w="9525">
            <a:noFill/>
            <a:miter lim="800000"/>
            <a:headEnd/>
            <a:tailEnd/>
          </a:ln>
        </p:spPr>
        <p:txBody>
          <a:bodyPr wrap="square">
            <a:spAutoFit/>
          </a:bodyPr>
          <a:lstStyle/>
          <a:p>
            <a:r>
              <a:rPr lang="uk-UA" sz="2400" b="1" i="1" dirty="0">
                <a:latin typeface="Georgia" pitchFamily="18" charset="0"/>
                <a:cs typeface="Times New Roman" pitchFamily="18" charset="0"/>
              </a:rPr>
              <a:t> </a:t>
            </a:r>
            <a:r>
              <a:rPr lang="uk-UA" sz="2400" b="1" i="1" dirty="0" smtClean="0">
                <a:latin typeface="Georgia" pitchFamily="18" charset="0"/>
                <a:cs typeface="Times New Roman" pitchFamily="18" charset="0"/>
              </a:rPr>
              <a:t>     Тетяна</a:t>
            </a:r>
            <a:endParaRPr lang="ru-RU" sz="2400" b="1" i="1" dirty="0">
              <a:latin typeface="Georgia" pitchFamily="18" charset="0"/>
              <a:cs typeface="Times New Roman" pitchFamily="18" charset="0"/>
            </a:endParaRPr>
          </a:p>
        </p:txBody>
      </p:sp>
      <p:sp>
        <p:nvSpPr>
          <p:cNvPr id="45061" name="TextBox 6"/>
          <p:cNvSpPr txBox="1">
            <a:spLocks noChangeArrowheads="1"/>
          </p:cNvSpPr>
          <p:nvPr/>
        </p:nvSpPr>
        <p:spPr bwMode="auto">
          <a:xfrm>
            <a:off x="6228184" y="4357694"/>
            <a:ext cx="2915816" cy="461665"/>
          </a:xfrm>
          <a:prstGeom prst="rect">
            <a:avLst/>
          </a:prstGeom>
          <a:noFill/>
          <a:ln w="9525">
            <a:noFill/>
            <a:miter lim="800000"/>
            <a:headEnd/>
            <a:tailEnd/>
          </a:ln>
        </p:spPr>
        <p:txBody>
          <a:bodyPr wrap="square">
            <a:spAutoFit/>
          </a:bodyPr>
          <a:lstStyle/>
          <a:p>
            <a:r>
              <a:rPr lang="uk-UA" sz="2400" b="1" i="1" dirty="0" smtClean="0">
                <a:latin typeface="Georgia" pitchFamily="18" charset="0"/>
                <a:cs typeface="Times New Roman" pitchFamily="18" charset="0"/>
              </a:rPr>
              <a:t> Володимирівна</a:t>
            </a:r>
            <a:endParaRPr lang="ru-RU" sz="2400" b="1" i="1" dirty="0">
              <a:latin typeface="Georgia" pitchFamily="18" charset="0"/>
              <a:cs typeface="Times New Roman" pitchFamily="18" charset="0"/>
            </a:endParaRPr>
          </a:p>
        </p:txBody>
      </p:sp>
      <p:sp>
        <p:nvSpPr>
          <p:cNvPr id="45062" name="TextBox 7"/>
          <p:cNvSpPr txBox="1">
            <a:spLocks noChangeArrowheads="1"/>
          </p:cNvSpPr>
          <p:nvPr/>
        </p:nvSpPr>
        <p:spPr bwMode="auto">
          <a:xfrm>
            <a:off x="5580112" y="6000768"/>
            <a:ext cx="3563888" cy="461665"/>
          </a:xfrm>
          <a:prstGeom prst="rect">
            <a:avLst/>
          </a:prstGeom>
          <a:noFill/>
          <a:ln w="9525">
            <a:noFill/>
            <a:miter lim="800000"/>
            <a:headEnd/>
            <a:tailEnd/>
          </a:ln>
        </p:spPr>
        <p:txBody>
          <a:bodyPr wrap="square">
            <a:spAutoFit/>
          </a:bodyPr>
          <a:lstStyle/>
          <a:p>
            <a:r>
              <a:rPr lang="uk-UA" sz="2400" dirty="0">
                <a:latin typeface="Times New Roman" pitchFamily="18" charset="0"/>
                <a:cs typeface="Times New Roman" pitchFamily="18" charset="0"/>
              </a:rPr>
              <a:t>         </a:t>
            </a:r>
            <a:r>
              <a:rPr lang="uk-UA" sz="2400" dirty="0" smtClean="0">
                <a:latin typeface="Times New Roman" pitchFamily="18" charset="0"/>
                <a:cs typeface="Times New Roman" pitchFamily="18" charset="0"/>
              </a:rPr>
              <a:t>Тел. (</a:t>
            </a:r>
            <a:r>
              <a:rPr lang="uk-UA" sz="2400" dirty="0">
                <a:latin typeface="Times New Roman" pitchFamily="18" charset="0"/>
                <a:cs typeface="Times New Roman" pitchFamily="18" charset="0"/>
              </a:rPr>
              <a:t>роб</a:t>
            </a:r>
            <a:r>
              <a:rPr lang="uk-UA" sz="2400" dirty="0" smtClean="0">
                <a:latin typeface="Times New Roman" pitchFamily="18" charset="0"/>
                <a:cs typeface="Times New Roman" pitchFamily="18" charset="0"/>
              </a:rPr>
              <a:t>.) 2-36-33</a:t>
            </a:r>
            <a:endParaRPr lang="ru-RU" sz="2400" dirty="0">
              <a:latin typeface="Times New Roman" pitchFamily="18" charset="0"/>
              <a:cs typeface="Times New Roman" pitchFamily="18" charset="0"/>
            </a:endParaRPr>
          </a:p>
        </p:txBody>
      </p:sp>
      <p:sp>
        <p:nvSpPr>
          <p:cNvPr id="8" name="TextBox 7"/>
          <p:cNvSpPr txBox="1"/>
          <p:nvPr/>
        </p:nvSpPr>
        <p:spPr>
          <a:xfrm>
            <a:off x="2500298" y="214290"/>
            <a:ext cx="4972836" cy="707886"/>
          </a:xfrm>
          <a:prstGeom prst="rect">
            <a:avLst/>
          </a:prstGeom>
          <a:noFill/>
        </p:spPr>
        <p:txBody>
          <a:bodyPr wrap="none" rtlCol="0">
            <a:spAutoFit/>
          </a:bodyPr>
          <a:lstStyle/>
          <a:p>
            <a:r>
              <a:rPr lang="uk-UA" sz="4000" b="1" dirty="0" smtClean="0">
                <a:effectLst>
                  <a:glow rad="101600">
                    <a:schemeClr val="accent6">
                      <a:satMod val="175000"/>
                      <a:alpha val="40000"/>
                    </a:schemeClr>
                  </a:glow>
                </a:effectLst>
                <a:latin typeface="Georgia" pitchFamily="18" charset="0"/>
              </a:rPr>
              <a:t>Завідувач відділу</a:t>
            </a:r>
            <a:endParaRPr lang="uk-UA" sz="4000" b="1" dirty="0">
              <a:effectLst>
                <a:glow rad="101600">
                  <a:schemeClr val="accent6">
                    <a:satMod val="175000"/>
                    <a:alpha val="40000"/>
                  </a:schemeClr>
                </a:glow>
              </a:effectLst>
              <a:latin typeface="Georgia" pitchFamily="18" charset="0"/>
            </a:endParaRPr>
          </a:p>
        </p:txBody>
      </p:sp>
      <p:pic>
        <p:nvPicPr>
          <p:cNvPr id="12" name="Picture 3" descr="F:\Хранилище\DSC026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0809"/>
            <a:ext cx="6320850" cy="51841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Рисунок 1" descr="DSCN0777~.jpg"/>
          <p:cNvPicPr>
            <a:picLocks noChangeAspect="1"/>
          </p:cNvPicPr>
          <p:nvPr/>
        </p:nvPicPr>
        <p:blipFill>
          <a:blip r:embed="rId2">
            <a:lum bright="10000" contrast="20000"/>
          </a:blip>
          <a:srcRect/>
          <a:stretch>
            <a:fillRect/>
          </a:stretch>
        </p:blipFill>
        <p:spPr bwMode="auto">
          <a:xfrm>
            <a:off x="0" y="0"/>
            <a:ext cx="6643688" cy="4967288"/>
          </a:xfrm>
          <a:prstGeom prst="rect">
            <a:avLst/>
          </a:prstGeom>
          <a:noFill/>
          <a:ln w="9525">
            <a:noFill/>
            <a:miter lim="800000"/>
            <a:headEnd/>
            <a:tailEnd/>
          </a:ln>
        </p:spPr>
      </p:pic>
      <p:pic>
        <p:nvPicPr>
          <p:cNvPr id="46083" name="Рисунок 2" descr="DSCN0774.JPG"/>
          <p:cNvPicPr>
            <a:picLocks noChangeAspect="1"/>
          </p:cNvPicPr>
          <p:nvPr/>
        </p:nvPicPr>
        <p:blipFill>
          <a:blip r:embed="rId3">
            <a:lum bright="-10000"/>
          </a:blip>
          <a:srcRect/>
          <a:stretch>
            <a:fillRect/>
          </a:stretch>
        </p:blipFill>
        <p:spPr bwMode="auto">
          <a:xfrm>
            <a:off x="3541713" y="2714625"/>
            <a:ext cx="5602287" cy="4143375"/>
          </a:xfrm>
          <a:prstGeom prst="rect">
            <a:avLst/>
          </a:prstGeom>
          <a:noFill/>
          <a:ln w="9525">
            <a:noFill/>
            <a:miter lim="800000"/>
            <a:headEnd/>
            <a:tailEnd/>
          </a:ln>
        </p:spPr>
      </p:pic>
      <p:pic>
        <p:nvPicPr>
          <p:cNvPr id="5" name="Picture 1" descr="C:\Users\Biblio\Desktop\фото\DSC02643.JPG"/>
          <p:cNvPicPr>
            <a:picLocks noChangeAspect="1" noChangeArrowheads="1"/>
          </p:cNvPicPr>
          <p:nvPr/>
        </p:nvPicPr>
        <p:blipFill>
          <a:blip r:embed="rId4" cstate="print">
            <a:lum contrast="10000"/>
          </a:blip>
          <a:srcRect l="15565" t="7548" r="13680" b="13577"/>
          <a:stretch>
            <a:fillRect/>
          </a:stretch>
        </p:blipFill>
        <p:spPr bwMode="auto">
          <a:xfrm>
            <a:off x="0" y="2381766"/>
            <a:ext cx="6012160" cy="4476235"/>
          </a:xfrm>
          <a:prstGeom prst="roundRect">
            <a:avLst>
              <a:gd name="adj" fmla="val 8594"/>
            </a:avLst>
          </a:prstGeom>
          <a:solidFill>
            <a:srgbClr val="FFFFFF">
              <a:shade val="85000"/>
            </a:srgbClr>
          </a:solidFill>
          <a:ln>
            <a:noFill/>
          </a:ln>
          <a:effectLst>
            <a:glow rad="101600">
              <a:schemeClr val="accent6">
                <a:satMod val="175000"/>
                <a:alpha val="40000"/>
              </a:schemeClr>
            </a:glow>
            <a:reflection blurRad="12700" stA="38000" endPos="28000" dist="5000" dir="5400000" sy="-100000" algn="bl" rotWithShape="0"/>
          </a:effectLst>
        </p:spPr>
      </p:pic>
      <p:sp>
        <p:nvSpPr>
          <p:cNvPr id="3" name="Вертикальний сувій 2"/>
          <p:cNvSpPr/>
          <p:nvPr/>
        </p:nvSpPr>
        <p:spPr>
          <a:xfrm>
            <a:off x="6342856" y="-1"/>
            <a:ext cx="2801144" cy="2714625"/>
          </a:xfrm>
          <a:prstGeom prst="verticalScroll">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solidFill>
                  <a:schemeClr val="tx1"/>
                </a:solidFill>
                <a:latin typeface="Georgia" pitchFamily="18" charset="0"/>
                <a:cs typeface="Times New Roman" pitchFamily="18" charset="0"/>
              </a:rPr>
              <a:t>Рідкісний фонд розміщений за кріпосною системою. За кожною книжкою закріплені  шафа, полиця і місце.</a:t>
            </a:r>
            <a:endParaRPr lang="ru-RU" dirty="0">
              <a:solidFill>
                <a:schemeClr val="tx1"/>
              </a:solidFill>
              <a:latin typeface="Georgia" pitchFamily="18" charset="0"/>
              <a:cs typeface="Times New Roman" pitchFamily="18" charset="0"/>
            </a:endParaRPr>
          </a:p>
        </p:txBody>
      </p:sp>
    </p:spTree>
  </p:cSld>
  <p:clrMapOvr>
    <a:masterClrMapping/>
  </p:clrMapOvr>
  <p:transition spd="slow">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4" descr="DSCN0775.JPG"/>
          <p:cNvPicPr>
            <a:picLocks noChangeAspect="1"/>
          </p:cNvPicPr>
          <p:nvPr/>
        </p:nvPicPr>
        <p:blipFill>
          <a:blip r:embed="rId2" cstate="print"/>
          <a:srcRect/>
          <a:stretch>
            <a:fillRect/>
          </a:stretch>
        </p:blipFill>
        <p:spPr bwMode="auto">
          <a:xfrm>
            <a:off x="0" y="0"/>
            <a:ext cx="3186113" cy="4857750"/>
          </a:xfrm>
          <a:prstGeom prst="rect">
            <a:avLst/>
          </a:prstGeom>
          <a:noFill/>
          <a:ln w="9525">
            <a:noFill/>
            <a:miter lim="800000"/>
            <a:headEnd/>
            <a:tailEnd/>
          </a:ln>
        </p:spPr>
      </p:pic>
      <p:pic>
        <p:nvPicPr>
          <p:cNvPr id="3" name="Рисунок 6" descr="DSCN0776~.jpg"/>
          <p:cNvPicPr>
            <a:picLocks noChangeAspect="1"/>
          </p:cNvPicPr>
          <p:nvPr/>
        </p:nvPicPr>
        <p:blipFill>
          <a:blip r:embed="rId3" cstate="print"/>
          <a:srcRect/>
          <a:stretch>
            <a:fillRect/>
          </a:stretch>
        </p:blipFill>
        <p:spPr bwMode="auto">
          <a:xfrm>
            <a:off x="2575533" y="332655"/>
            <a:ext cx="4286279" cy="5823207"/>
          </a:xfrm>
          <a:prstGeom prst="rect">
            <a:avLst/>
          </a:prstGeom>
          <a:noFill/>
          <a:ln w="9525">
            <a:noFill/>
            <a:miter lim="800000"/>
            <a:headEnd/>
            <a:tailEnd/>
          </a:ln>
        </p:spPr>
      </p:pic>
      <p:pic>
        <p:nvPicPr>
          <p:cNvPr id="4" name="Рисунок 7" descr="DSCN0778~.jpg"/>
          <p:cNvPicPr>
            <a:picLocks noChangeAspect="1"/>
          </p:cNvPicPr>
          <p:nvPr/>
        </p:nvPicPr>
        <p:blipFill>
          <a:blip r:embed="rId4" cstate="print"/>
          <a:srcRect/>
          <a:stretch>
            <a:fillRect/>
          </a:stretch>
        </p:blipFill>
        <p:spPr bwMode="auto">
          <a:xfrm>
            <a:off x="5838825" y="2260600"/>
            <a:ext cx="3305175" cy="4597400"/>
          </a:xfrm>
          <a:prstGeom prst="rect">
            <a:avLst/>
          </a:prstGeom>
          <a:noFill/>
          <a:ln w="9525">
            <a:noFill/>
            <a:miter lim="800000"/>
            <a:headEnd/>
            <a:tailEnd/>
          </a:ln>
        </p:spPr>
      </p:pic>
      <p:sp>
        <p:nvSpPr>
          <p:cNvPr id="5" name="TextBox 4"/>
          <p:cNvSpPr txBox="1"/>
          <p:nvPr/>
        </p:nvSpPr>
        <p:spPr>
          <a:xfrm>
            <a:off x="683567" y="6155863"/>
            <a:ext cx="4464497" cy="646331"/>
          </a:xfrm>
          <a:prstGeom prst="rect">
            <a:avLst/>
          </a:prstGeom>
          <a:noFill/>
        </p:spPr>
        <p:txBody>
          <a:bodyPr wrap="square" rtlCol="0">
            <a:spAutoFit/>
          </a:bodyPr>
          <a:lstStyle/>
          <a:p>
            <a:pPr algn="ctr"/>
            <a:r>
              <a:rPr lang="ru-RU" dirty="0" smtClean="0">
                <a:latin typeface="Georgia" pitchFamily="18" charset="0"/>
                <a:cs typeface="Times New Roman" pitchFamily="18" charset="0"/>
              </a:rPr>
              <a:t>        </a:t>
            </a:r>
            <a:r>
              <a:rPr lang="ru-RU" dirty="0" err="1" smtClean="0">
                <a:latin typeface="Georgia" pitchFamily="18" charset="0"/>
                <a:cs typeface="Times New Roman" pitchFamily="18" charset="0"/>
              </a:rPr>
              <a:t>Розстановка</a:t>
            </a:r>
            <a:r>
              <a:rPr lang="ru-RU" dirty="0" smtClean="0">
                <a:latin typeface="Georgia" pitchFamily="18" charset="0"/>
                <a:cs typeface="Times New Roman" pitchFamily="18" charset="0"/>
              </a:rPr>
              <a:t> </a:t>
            </a:r>
            <a:r>
              <a:rPr lang="ru-RU" dirty="0" err="1" smtClean="0">
                <a:latin typeface="Georgia" pitchFamily="18" charset="0"/>
                <a:cs typeface="Times New Roman" pitchFamily="18" charset="0"/>
              </a:rPr>
              <a:t>літератури</a:t>
            </a:r>
            <a:r>
              <a:rPr lang="ru-RU" dirty="0" smtClean="0">
                <a:latin typeface="Georgia" pitchFamily="18" charset="0"/>
                <a:cs typeface="Times New Roman" pitchFamily="18" charset="0"/>
              </a:rPr>
              <a:t> </a:t>
            </a:r>
          </a:p>
          <a:p>
            <a:pPr algn="ctr"/>
            <a:r>
              <a:rPr lang="ru-RU" dirty="0" smtClean="0">
                <a:latin typeface="Georgia" pitchFamily="18" charset="0"/>
                <a:cs typeface="Times New Roman" pitchFamily="18" charset="0"/>
              </a:rPr>
              <a:t>        за </a:t>
            </a:r>
            <a:r>
              <a:rPr lang="ru-RU" dirty="0" err="1" smtClean="0">
                <a:latin typeface="Georgia" pitchFamily="18" charset="0"/>
                <a:cs typeface="Times New Roman" pitchFamily="18" charset="0"/>
              </a:rPr>
              <a:t>кріпосною</a:t>
            </a:r>
            <a:r>
              <a:rPr lang="ru-RU" dirty="0" smtClean="0">
                <a:latin typeface="Georgia" pitchFamily="18" charset="0"/>
                <a:cs typeface="Times New Roman" pitchFamily="18" charset="0"/>
              </a:rPr>
              <a:t> системою </a:t>
            </a:r>
            <a:endParaRPr lang="ru-RU" dirty="0">
              <a:latin typeface="Georgia" pitchFamily="18" charset="0"/>
              <a:cs typeface="Times New Roman" pitchFamily="18" charset="0"/>
            </a:endParaRPr>
          </a:p>
        </p:txBody>
      </p:sp>
    </p:spTree>
    <p:extLst>
      <p:ext uri="{BB962C8B-B14F-4D97-AF65-F5344CB8AC3E}">
        <p14:creationId xmlns:p14="http://schemas.microsoft.com/office/powerpoint/2010/main" val="2512038790"/>
      </p:ext>
    </p:extLst>
  </p:cSld>
  <p:clrMapOvr>
    <a:masterClrMapping/>
  </p:clrMapOvr>
  <p:transition spd="slow">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iblio\Desktop\фото\DSC02373.JPG"/>
          <p:cNvPicPr>
            <a:picLocks noChangeAspect="1" noChangeArrowheads="1"/>
          </p:cNvPicPr>
          <p:nvPr/>
        </p:nvPicPr>
        <p:blipFill>
          <a:blip r:embed="rId2"/>
          <a:srcRect/>
          <a:stretch>
            <a:fillRect/>
          </a:stretch>
        </p:blipFill>
        <p:spPr bwMode="auto">
          <a:xfrm>
            <a:off x="4053280" y="0"/>
            <a:ext cx="5090720" cy="6858000"/>
          </a:xfrm>
          <a:prstGeom prst="rect">
            <a:avLst/>
          </a:prstGeom>
          <a:noFill/>
        </p:spPr>
      </p:pic>
      <p:pic>
        <p:nvPicPr>
          <p:cNvPr id="4099" name="Picture 3" descr="C:\Users\Biblio\Desktop\фото\DSC02376.JPG"/>
          <p:cNvPicPr>
            <a:picLocks noChangeAspect="1" noChangeArrowheads="1"/>
          </p:cNvPicPr>
          <p:nvPr/>
        </p:nvPicPr>
        <p:blipFill>
          <a:blip r:embed="rId3" cstate="print"/>
          <a:srcRect/>
          <a:stretch>
            <a:fillRect/>
          </a:stretch>
        </p:blipFill>
        <p:spPr bwMode="auto">
          <a:xfrm>
            <a:off x="0" y="3357562"/>
            <a:ext cx="4429124" cy="3500437"/>
          </a:xfrm>
          <a:prstGeom prst="rect">
            <a:avLst/>
          </a:prstGeom>
          <a:noFill/>
        </p:spPr>
      </p:pic>
      <p:pic>
        <p:nvPicPr>
          <p:cNvPr id="4100" name="Picture 4" descr="C:\Users\Biblio\Desktop\фото\DSC02375.JPG"/>
          <p:cNvPicPr>
            <a:picLocks noChangeAspect="1" noChangeArrowheads="1"/>
          </p:cNvPicPr>
          <p:nvPr/>
        </p:nvPicPr>
        <p:blipFill>
          <a:blip r:embed="rId4" cstate="print"/>
          <a:srcRect/>
          <a:stretch>
            <a:fillRect/>
          </a:stretch>
        </p:blipFill>
        <p:spPr bwMode="auto">
          <a:xfrm>
            <a:off x="1" y="1"/>
            <a:ext cx="4429123" cy="3428999"/>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Заголовок 1"/>
          <p:cNvSpPr>
            <a:spLocks noGrp="1"/>
          </p:cNvSpPr>
          <p:nvPr>
            <p:ph type="title"/>
          </p:nvPr>
        </p:nvSpPr>
        <p:spPr>
          <a:xfrm>
            <a:off x="428596" y="0"/>
            <a:ext cx="8229600" cy="1143000"/>
          </a:xfrm>
        </p:spPr>
        <p:txBody>
          <a:bodyPr/>
          <a:lstStyle/>
          <a:p>
            <a:r>
              <a:rPr lang="uk-UA" sz="4000" dirty="0" smtClean="0">
                <a:solidFill>
                  <a:schemeClr val="tx1"/>
                </a:solidFill>
                <a:effectLst/>
                <a:latin typeface="Cambria" pitchFamily="18" charset="0"/>
              </a:rPr>
              <a:t>Музей рідкісної книги</a:t>
            </a:r>
            <a:endParaRPr lang="ru-RU" sz="4000" dirty="0" smtClean="0">
              <a:solidFill>
                <a:schemeClr val="tx1"/>
              </a:solidFill>
              <a:effectLst/>
              <a:latin typeface="Cambria" pitchFamily="18" charset="0"/>
            </a:endParaRPr>
          </a:p>
        </p:txBody>
      </p:sp>
      <p:sp>
        <p:nvSpPr>
          <p:cNvPr id="52227" name="TextBox 2"/>
          <p:cNvSpPr txBox="1">
            <a:spLocks noChangeArrowheads="1"/>
          </p:cNvSpPr>
          <p:nvPr/>
        </p:nvSpPr>
        <p:spPr bwMode="auto">
          <a:xfrm>
            <a:off x="785813" y="1857375"/>
            <a:ext cx="7643812" cy="1200329"/>
          </a:xfrm>
          <a:prstGeom prst="rect">
            <a:avLst/>
          </a:prstGeom>
          <a:noFill/>
          <a:ln w="9525">
            <a:noFill/>
            <a:miter lim="800000"/>
            <a:headEnd/>
            <a:tailEnd/>
          </a:ln>
        </p:spPr>
        <p:txBody>
          <a:bodyPr>
            <a:spAutoFit/>
          </a:bodyPr>
          <a:lstStyle/>
          <a:p>
            <a:pPr algn="just"/>
            <a:endParaRPr lang="uk-UA" sz="2400" dirty="0">
              <a:latin typeface="Times New Roman" pitchFamily="18" charset="0"/>
              <a:cs typeface="Times New Roman" pitchFamily="18" charset="0"/>
            </a:endParaRPr>
          </a:p>
          <a:p>
            <a:pPr algn="just"/>
            <a:endParaRPr lang="uk-UA" sz="2400" dirty="0">
              <a:latin typeface="Times New Roman" pitchFamily="18" charset="0"/>
              <a:cs typeface="Times New Roman" pitchFamily="18" charset="0"/>
            </a:endParaRPr>
          </a:p>
          <a:p>
            <a:pPr algn="ctr"/>
            <a:endParaRPr lang="uk-UA" sz="2400" dirty="0">
              <a:latin typeface="Times New Roman" pitchFamily="18" charset="0"/>
              <a:cs typeface="Times New Roman" pitchFamily="18" charset="0"/>
            </a:endParaRPr>
          </a:p>
        </p:txBody>
      </p:sp>
      <p:sp>
        <p:nvSpPr>
          <p:cNvPr id="35841" name="Rectangle 1"/>
          <p:cNvSpPr>
            <a:spLocks noChangeArrowheads="1"/>
          </p:cNvSpPr>
          <p:nvPr/>
        </p:nvSpPr>
        <p:spPr bwMode="auto">
          <a:xfrm flipH="1">
            <a:off x="500034" y="1285860"/>
            <a:ext cx="8143932"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t>У 1985 р. на базі унікальних книжкових зібрань бібліотеки було створено Музей рідкісної книги. Від 1986 р. він носить ім’я одного з його засновників – професора Г. П. Васильківського. У двох залах музею представлено близько 12 тис. експонатів. Тут можна побачити рідкісні примірники видань творів класичних античних авторів, видання ХУІ – Х</a:t>
            </a:r>
            <a:r>
              <a:rPr kumimoji="0" lang="en-US" sz="20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t>VIII </a:t>
            </a:r>
            <a:r>
              <a:rPr kumimoji="0" lang="uk-UA" sz="20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t>ст. творів європейських мислителів. </a:t>
            </a:r>
          </a:p>
          <a:p>
            <a:pPr marL="0" marR="0" lvl="0" indent="449263" algn="just" defTabSz="914400" rtl="0" eaLnBrk="1" fontAlgn="base" latinLnBrk="0" hangingPunct="1">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Georgia" pitchFamily="18" charset="0"/>
                <a:ea typeface="Times New Roman" pitchFamily="18" charset="0"/>
                <a:cs typeface="Times New Roman" pitchFamily="18" charset="0"/>
              </a:rPr>
              <a:t>Широко представлені слов’янські кириличні стародруки, видання з історії вітчизняної книжної культури, перші видання козацьких літописів, книги з дарчими написами та автографами авторів, картографічні матеріали. Значне місце в експозиції займають матеріали, присвячені найвидатнішому ніжинському студенту – письменнику Миколі Васильовичу Гоголю. З книгами, що зберігаються в музеї можна познайомитися в затишному читальному залі для роботи зі стародруками. </a:t>
            </a:r>
            <a:endParaRPr kumimoji="0" lang="uk-UA" sz="2000" b="0" i="0" u="none" strike="noStrike" cap="none" normalizeH="0" baseline="0" dirty="0" smtClean="0">
              <a:ln>
                <a:noFill/>
              </a:ln>
              <a:solidFill>
                <a:schemeClr val="tx1"/>
              </a:solidFill>
              <a:effectLst/>
              <a:latin typeface="Georgia" pitchFamily="18" charset="0"/>
              <a:cs typeface="Arial" pitchFamily="34" charset="0"/>
            </a:endParaRPr>
          </a:p>
        </p:txBody>
      </p:sp>
    </p:spTree>
  </p:cSld>
  <p:clrMapOvr>
    <a:masterClrMapping/>
  </p:clrMapOvr>
  <p:transition spd="slow">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Biblio\Desktop\фото\Музей\71948775.jpg"/>
          <p:cNvPicPr>
            <a:picLocks noChangeAspect="1" noChangeArrowheads="1"/>
          </p:cNvPicPr>
          <p:nvPr/>
        </p:nvPicPr>
        <p:blipFill>
          <a:blip r:embed="rId2">
            <a:lum contrast="10000"/>
          </a:blip>
          <a:srcRect/>
          <a:stretch>
            <a:fillRect/>
          </a:stretch>
        </p:blipFill>
        <p:spPr bwMode="auto">
          <a:xfrm>
            <a:off x="0" y="0"/>
            <a:ext cx="9144000" cy="6858000"/>
          </a:xfrm>
          <a:prstGeom prst="rect">
            <a:avLst/>
          </a:prstGeom>
          <a:noFill/>
        </p:spPr>
      </p:pic>
    </p:spTree>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2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Georgia" pitchFamily="18" charset="0"/>
              </a:rPr>
              <a:t>Засновник бібліотеки </a:t>
            </a:r>
            <a:br>
              <a:rPr lang="uk-UA" sz="32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Georgia" pitchFamily="18" charset="0"/>
              </a:rPr>
            </a:br>
            <a:r>
              <a:rPr lang="uk-UA" sz="3200"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Georgia" pitchFamily="18" charset="0"/>
              </a:rPr>
              <a:t>О. Г. </a:t>
            </a:r>
            <a:r>
              <a:rPr lang="uk-UA" sz="3200"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Georgia" pitchFamily="18" charset="0"/>
              </a:rPr>
              <a:t>Кушелєв-Безбородько</a:t>
            </a:r>
            <a:endParaRPr lang="uk-UA" sz="3200"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Georgia" pitchFamily="18" charset="0"/>
            </a:endParaRPr>
          </a:p>
        </p:txBody>
      </p:sp>
      <p:pic>
        <p:nvPicPr>
          <p:cNvPr id="101378" name="Picture 2" descr="C:\Users\Biblio\Desktop\фото\Музей\Засновник бібліотеки О.Г.Кушелєв-Безбородько.jpg"/>
          <p:cNvPicPr>
            <a:picLocks noGrp="1" noChangeAspect="1" noChangeArrowheads="1"/>
          </p:cNvPicPr>
          <p:nvPr>
            <p:ph idx="1"/>
          </p:nvPr>
        </p:nvPicPr>
        <p:blipFill>
          <a:blip r:embed="rId2"/>
          <a:srcRect/>
          <a:stretch>
            <a:fillRect/>
          </a:stretch>
        </p:blipFill>
        <p:spPr bwMode="auto">
          <a:xfrm>
            <a:off x="2571736" y="1428736"/>
            <a:ext cx="4222780" cy="5429264"/>
          </a:xfrm>
          <a:prstGeom prst="rect">
            <a:avLst/>
          </a:prstGeom>
          <a:noFill/>
          <a:ln>
            <a:solidFill>
              <a:schemeClr val="tx2"/>
            </a:solidFill>
          </a:ln>
        </p:spPr>
      </p:pic>
    </p:spTree>
  </p:cSld>
  <p:clrMapOvr>
    <a:masterClrMapping/>
  </p:clrMapOvr>
  <p:transition spd="slow">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Рисунок 2" descr="10 DSCN1471.JPG"/>
          <p:cNvPicPr>
            <a:picLocks noChangeAspect="1"/>
          </p:cNvPicPr>
          <p:nvPr/>
        </p:nvPicPr>
        <p:blipFill>
          <a:blip r:embed="rId3"/>
          <a:srcRect/>
          <a:stretch>
            <a:fillRect/>
          </a:stretch>
        </p:blipFill>
        <p:spPr bwMode="auto">
          <a:xfrm>
            <a:off x="0" y="0"/>
            <a:ext cx="4500562" cy="5238359"/>
          </a:xfrm>
          <a:prstGeom prst="rect">
            <a:avLst/>
          </a:prstGeom>
          <a:noFill/>
          <a:ln w="9525">
            <a:noFill/>
            <a:miter lim="800000"/>
            <a:headEnd/>
            <a:tailEnd/>
          </a:ln>
        </p:spPr>
      </p:pic>
      <p:pic>
        <p:nvPicPr>
          <p:cNvPr id="51203" name="Рисунок 3" descr="09 DSCN1482.JPG"/>
          <p:cNvPicPr>
            <a:picLocks noChangeAspect="1"/>
          </p:cNvPicPr>
          <p:nvPr/>
        </p:nvPicPr>
        <p:blipFill>
          <a:blip r:embed="rId4"/>
          <a:srcRect/>
          <a:stretch>
            <a:fillRect/>
          </a:stretch>
        </p:blipFill>
        <p:spPr bwMode="auto">
          <a:xfrm>
            <a:off x="4500562" y="966324"/>
            <a:ext cx="4643438" cy="5891676"/>
          </a:xfrm>
          <a:prstGeom prst="rect">
            <a:avLst/>
          </a:prstGeom>
          <a:noFill/>
          <a:ln w="9525">
            <a:noFill/>
            <a:miter lim="800000"/>
            <a:headEnd/>
            <a:tailEnd/>
          </a:ln>
        </p:spPr>
      </p:pic>
      <p:sp>
        <p:nvSpPr>
          <p:cNvPr id="51204" name="TextBox 4"/>
          <p:cNvSpPr txBox="1">
            <a:spLocks noChangeArrowheads="1"/>
          </p:cNvSpPr>
          <p:nvPr/>
        </p:nvSpPr>
        <p:spPr bwMode="auto">
          <a:xfrm>
            <a:off x="285750" y="5214938"/>
            <a:ext cx="3000375" cy="1323975"/>
          </a:xfrm>
          <a:prstGeom prst="rect">
            <a:avLst/>
          </a:prstGeom>
          <a:noFill/>
          <a:ln w="9525">
            <a:noFill/>
            <a:miter lim="800000"/>
            <a:headEnd/>
            <a:tailEnd/>
          </a:ln>
        </p:spPr>
        <p:txBody>
          <a:bodyPr>
            <a:spAutoFit/>
          </a:bodyPr>
          <a:lstStyle/>
          <a:p>
            <a:pPr algn="ctr"/>
            <a:r>
              <a:rPr lang="ru-RU" sz="2000">
                <a:latin typeface="Times New Roman" pitchFamily="18" charset="0"/>
                <a:cs typeface="Times New Roman" pitchFamily="18" charset="0"/>
              </a:rPr>
              <a:t>  </a:t>
            </a:r>
          </a:p>
          <a:p>
            <a:pPr algn="ctr"/>
            <a:r>
              <a:rPr lang="ru-RU" sz="2000">
                <a:latin typeface="Times New Roman" pitchFamily="18" charset="0"/>
                <a:cs typeface="Times New Roman" pitchFamily="18" charset="0"/>
              </a:rPr>
              <a:t>Стефан Яворський</a:t>
            </a:r>
          </a:p>
          <a:p>
            <a:pPr algn="ctr"/>
            <a:r>
              <a:rPr lang="ru-RU" sz="2000">
                <a:latin typeface="Times New Roman" pitchFamily="18" charset="0"/>
                <a:cs typeface="Times New Roman" pitchFamily="18" charset="0"/>
              </a:rPr>
              <a:t>Камінь православної віри</a:t>
            </a:r>
          </a:p>
          <a:p>
            <a:pPr algn="ctr"/>
            <a:r>
              <a:rPr lang="uk-UA" sz="2000">
                <a:latin typeface="Times New Roman" pitchFamily="18" charset="0"/>
                <a:cs typeface="Times New Roman" pitchFamily="18" charset="0"/>
              </a:rPr>
              <a:t>1730 р.</a:t>
            </a:r>
            <a:endParaRPr lang="ru-RU" sz="2000">
              <a:latin typeface="Times New Roman" pitchFamily="18" charset="0"/>
              <a:cs typeface="Times New Roman" pitchFamily="18" charset="0"/>
            </a:endParaRPr>
          </a:p>
        </p:txBody>
      </p:sp>
    </p:spTree>
  </p:cSld>
  <p:clrMapOvr>
    <a:masterClrMapping/>
  </p:clrMapOvr>
  <p:transition spd="slow">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Рисунок 1" descr="DSC00293.JPG"/>
          <p:cNvPicPr>
            <a:picLocks noChangeAspect="1"/>
          </p:cNvPicPr>
          <p:nvPr/>
        </p:nvPicPr>
        <p:blipFill>
          <a:blip r:embed="rId2"/>
          <a:srcRect/>
          <a:stretch>
            <a:fillRect/>
          </a:stretch>
        </p:blipFill>
        <p:spPr bwMode="auto">
          <a:xfrm>
            <a:off x="0" y="-1"/>
            <a:ext cx="9144000" cy="6071017"/>
          </a:xfrm>
          <a:prstGeom prst="rect">
            <a:avLst/>
          </a:prstGeom>
          <a:noFill/>
          <a:ln w="9525">
            <a:noFill/>
            <a:miter lim="800000"/>
            <a:headEnd/>
            <a:tailEnd/>
          </a:ln>
        </p:spPr>
      </p:pic>
      <p:sp>
        <p:nvSpPr>
          <p:cNvPr id="56323" name="TextBox 2"/>
          <p:cNvSpPr txBox="1">
            <a:spLocks noChangeArrowheads="1"/>
          </p:cNvSpPr>
          <p:nvPr/>
        </p:nvSpPr>
        <p:spPr bwMode="auto">
          <a:xfrm>
            <a:off x="1285875" y="5786438"/>
            <a:ext cx="7643813" cy="1016000"/>
          </a:xfrm>
          <a:prstGeom prst="rect">
            <a:avLst/>
          </a:prstGeom>
          <a:noFill/>
          <a:ln w="9525">
            <a:noFill/>
            <a:miter lim="800000"/>
            <a:headEnd/>
            <a:tailEnd/>
          </a:ln>
        </p:spPr>
        <p:txBody>
          <a:bodyPr>
            <a:spAutoFit/>
          </a:bodyPr>
          <a:lstStyle/>
          <a:p>
            <a:pPr algn="ctr"/>
            <a:endParaRPr lang="uk-UA" sz="2000">
              <a:latin typeface="Times New Roman" pitchFamily="18" charset="0"/>
              <a:cs typeface="Times New Roman" pitchFamily="18" charset="0"/>
            </a:endParaRPr>
          </a:p>
          <a:p>
            <a:pPr algn="ctr"/>
            <a:r>
              <a:rPr lang="uk-UA" sz="2000">
                <a:latin typeface="Times New Roman" pitchFamily="18" charset="0"/>
                <a:cs typeface="Times New Roman" pitchFamily="18" charset="0"/>
              </a:rPr>
              <a:t>Пересопницьке Євангеліє 1556-1561 рр.</a:t>
            </a:r>
          </a:p>
          <a:p>
            <a:pPr algn="ctr"/>
            <a:r>
              <a:rPr lang="uk-UA" sz="2000">
                <a:latin typeface="Times New Roman" pitchFamily="18" charset="0"/>
                <a:cs typeface="Times New Roman" pitchFamily="18" charset="0"/>
              </a:rPr>
              <a:t>(Факсимільне видання)</a:t>
            </a:r>
            <a:endParaRPr lang="ru-RU" sz="2000">
              <a:latin typeface="Times New Roman" pitchFamily="18" charset="0"/>
              <a:cs typeface="Times New Roman" pitchFamily="18" charset="0"/>
            </a:endParaRPr>
          </a:p>
        </p:txBody>
      </p:sp>
    </p:spTree>
  </p:cSld>
  <p:clrMapOvr>
    <a:masterClrMapping/>
  </p:clrMapOvr>
  <p:transition spd="slow">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Рисунок 1" descr="чМузейрі.jpg"/>
          <p:cNvPicPr>
            <a:picLocks noChangeAspect="1"/>
          </p:cNvPicPr>
          <p:nvPr/>
        </p:nvPicPr>
        <p:blipFill>
          <a:blip r:embed="rId2"/>
          <a:srcRect/>
          <a:stretch>
            <a:fillRect/>
          </a:stretch>
        </p:blipFill>
        <p:spPr bwMode="auto">
          <a:xfrm>
            <a:off x="0" y="0"/>
            <a:ext cx="9184211" cy="6072206"/>
          </a:xfrm>
          <a:prstGeom prst="rect">
            <a:avLst/>
          </a:prstGeom>
          <a:noFill/>
          <a:ln w="9525">
            <a:noFill/>
            <a:miter lim="800000"/>
            <a:headEnd/>
            <a:tailEnd/>
          </a:ln>
        </p:spPr>
      </p:pic>
      <p:sp>
        <p:nvSpPr>
          <p:cNvPr id="57347" name="TextBox 2"/>
          <p:cNvSpPr txBox="1">
            <a:spLocks noChangeArrowheads="1"/>
          </p:cNvSpPr>
          <p:nvPr/>
        </p:nvSpPr>
        <p:spPr bwMode="auto">
          <a:xfrm>
            <a:off x="571472" y="6150114"/>
            <a:ext cx="7858125" cy="707886"/>
          </a:xfrm>
          <a:prstGeom prst="rect">
            <a:avLst/>
          </a:prstGeom>
          <a:noFill/>
          <a:ln w="9525">
            <a:noFill/>
            <a:miter lim="800000"/>
            <a:headEnd/>
            <a:tailEnd/>
          </a:ln>
        </p:spPr>
        <p:txBody>
          <a:bodyPr wrap="square">
            <a:spAutoFit/>
          </a:bodyPr>
          <a:lstStyle/>
          <a:p>
            <a:pPr algn="ctr"/>
            <a:r>
              <a:rPr lang="uk-UA" sz="2000" dirty="0" smtClean="0">
                <a:latin typeface="Times New Roman" pitchFamily="18" charset="0"/>
                <a:cs typeface="Times New Roman" pitchFamily="18" charset="0"/>
              </a:rPr>
              <a:t>Напрестольне </a:t>
            </a:r>
            <a:r>
              <a:rPr lang="uk-UA" sz="2000" dirty="0">
                <a:latin typeface="Times New Roman" pitchFamily="18" charset="0"/>
                <a:cs typeface="Times New Roman" pitchFamily="18" charset="0"/>
              </a:rPr>
              <a:t>Євангеліє</a:t>
            </a:r>
          </a:p>
          <a:p>
            <a:pPr algn="ctr"/>
            <a:r>
              <a:rPr lang="uk-UA" sz="2000" dirty="0">
                <a:latin typeface="Times New Roman" pitchFamily="18" charset="0"/>
                <a:cs typeface="Times New Roman" pitchFamily="18" charset="0"/>
              </a:rPr>
              <a:t>1689 р.</a:t>
            </a:r>
          </a:p>
        </p:txBody>
      </p:sp>
    </p:spTree>
  </p:cSld>
  <p:clrMapOvr>
    <a:masterClrMapping/>
  </p:clrMapOvr>
  <p:transition spd="slow">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iblio\Desktop\фото\Музей\Куточок мореплавця Ю.Лисянського.jpg"/>
          <p:cNvPicPr>
            <a:picLocks noChangeAspect="1" noChangeArrowheads="1"/>
          </p:cNvPicPr>
          <p:nvPr/>
        </p:nvPicPr>
        <p:blipFill>
          <a:blip r:embed="rId2" cstate="print"/>
          <a:srcRect/>
          <a:stretch>
            <a:fillRect/>
          </a:stretch>
        </p:blipFill>
        <p:spPr bwMode="auto">
          <a:xfrm>
            <a:off x="827584" y="1066939"/>
            <a:ext cx="7498679" cy="5805263"/>
          </a:xfrm>
          <a:prstGeom prst="rect">
            <a:avLst/>
          </a:prstGeom>
          <a:noFill/>
        </p:spPr>
      </p:pic>
      <p:sp>
        <p:nvSpPr>
          <p:cNvPr id="4" name="TextBox 3"/>
          <p:cNvSpPr txBox="1"/>
          <p:nvPr/>
        </p:nvSpPr>
        <p:spPr>
          <a:xfrm>
            <a:off x="1619672" y="138646"/>
            <a:ext cx="6264696" cy="830997"/>
          </a:xfrm>
          <a:prstGeom prst="rect">
            <a:avLst/>
          </a:prstGeom>
          <a:noFill/>
        </p:spPr>
        <p:txBody>
          <a:bodyPr wrap="square" rtlCol="0">
            <a:spAutoFit/>
          </a:bodyPr>
          <a:lstStyle/>
          <a:p>
            <a:pPr algn="ctr"/>
            <a:r>
              <a:rPr lang="uk-UA" sz="2400" b="1" dirty="0">
                <a:latin typeface="Georgia" pitchFamily="18" charset="0"/>
              </a:rPr>
              <a:t>Куточок мореплавця </a:t>
            </a:r>
            <a:endParaRPr lang="uk-UA" sz="2400" b="1" dirty="0" smtClean="0">
              <a:latin typeface="Georgia" pitchFamily="18" charset="0"/>
            </a:endParaRPr>
          </a:p>
          <a:p>
            <a:pPr algn="ctr"/>
            <a:r>
              <a:rPr lang="uk-UA" sz="2400" b="1" dirty="0" smtClean="0">
                <a:latin typeface="Georgia" pitchFamily="18" charset="0"/>
              </a:rPr>
              <a:t>Ю</a:t>
            </a:r>
            <a:r>
              <a:rPr lang="uk-UA" sz="2400" b="1" dirty="0">
                <a:latin typeface="Georgia" pitchFamily="18" charset="0"/>
              </a:rPr>
              <a:t>. </a:t>
            </a:r>
            <a:r>
              <a:rPr lang="uk-UA" sz="2400" b="1" dirty="0" err="1">
                <a:latin typeface="Georgia" pitchFamily="18" charset="0"/>
              </a:rPr>
              <a:t>Лисянського</a:t>
            </a:r>
            <a:endParaRPr lang="uk-UA" sz="2400" b="1" dirty="0">
              <a:latin typeface="Georgia" pitchFamily="18" charset="0"/>
            </a:endParaRPr>
          </a:p>
        </p:txBody>
      </p:sp>
    </p:spTree>
    <p:extLst>
      <p:ext uri="{BB962C8B-B14F-4D97-AF65-F5344CB8AC3E}">
        <p14:creationId xmlns:p14="http://schemas.microsoft.com/office/powerpoint/2010/main" val="2639013580"/>
      </p:ext>
    </p:extLst>
  </p:cSld>
  <p:clrMapOvr>
    <a:masterClrMapping/>
  </p:clrMapOvr>
  <p:transition spd="slow">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Рисунок 1" descr="DSC00283.JPG"/>
          <p:cNvPicPr>
            <a:picLocks noChangeAspect="1"/>
          </p:cNvPicPr>
          <p:nvPr/>
        </p:nvPicPr>
        <p:blipFill>
          <a:blip r:embed="rId2"/>
          <a:srcRect/>
          <a:stretch>
            <a:fillRect/>
          </a:stretch>
        </p:blipFill>
        <p:spPr bwMode="auto">
          <a:xfrm>
            <a:off x="117475" y="0"/>
            <a:ext cx="8909050" cy="6858000"/>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blio\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934319"/>
      </p:ext>
    </p:extLst>
  </p:cSld>
  <p:clrMapOvr>
    <a:masterClrMapping/>
  </p:clrMapOvr>
  <p:transition spd="slow">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Рисунок 1" descr="15 IMG_7115.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086998473"/>
      </p:ext>
    </p:extLst>
  </p:cSld>
  <p:clrMapOvr>
    <a:masterClrMapping/>
  </p:clrMapOvr>
  <p:transition spd="slow">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DSC00305.JPG"/>
          <p:cNvPicPr>
            <a:picLocks noChangeAspect="1"/>
          </p:cNvPicPr>
          <p:nvPr/>
        </p:nvPicPr>
        <p:blipFill>
          <a:blip r:embed="rId2"/>
          <a:srcRect l="1689"/>
          <a:stretch>
            <a:fillRect/>
          </a:stretch>
        </p:blipFill>
        <p:spPr bwMode="auto">
          <a:xfrm>
            <a:off x="0" y="-117817"/>
            <a:ext cx="9144000" cy="697581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00307.JPG"/>
          <p:cNvPicPr>
            <a:picLocks noChangeAspect="1"/>
          </p:cNvPicPr>
          <p:nvPr/>
        </p:nvPicPr>
        <p:blipFill>
          <a:blip r:embed="rId2" cstate="print"/>
          <a:srcRect/>
          <a:stretch>
            <a:fillRect/>
          </a:stretch>
        </p:blipFill>
        <p:spPr bwMode="auto">
          <a:xfrm>
            <a:off x="0" y="0"/>
            <a:ext cx="9144000" cy="6919259"/>
          </a:xfrm>
          <a:prstGeom prst="rect">
            <a:avLst/>
          </a:prstGeom>
          <a:noFill/>
          <a:ln w="9525">
            <a:noFill/>
            <a:miter lim="800000"/>
            <a:headEnd/>
            <a:tailEnd/>
          </a:ln>
        </p:spPr>
      </p:pic>
    </p:spTree>
    <p:extLst>
      <p:ext uri="{BB962C8B-B14F-4D97-AF65-F5344CB8AC3E}">
        <p14:creationId xmlns:p14="http://schemas.microsoft.com/office/powerpoint/2010/main" val="3887244955"/>
      </p:ext>
    </p:extLst>
  </p:cSld>
  <p:clrMapOvr>
    <a:masterClrMapping/>
  </p:clrMapOvr>
  <p:transition spd="slow">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iblio\Desktop\фото\Музей\2008 р. Президент Греції Каролос Папуліас.jpg"/>
          <p:cNvPicPr>
            <a:picLocks noChangeAspect="1" noChangeArrowheads="1"/>
          </p:cNvPicPr>
          <p:nvPr/>
        </p:nvPicPr>
        <p:blipFill>
          <a:blip r:embed="rId2" cstate="print"/>
          <a:srcRect/>
          <a:stretch>
            <a:fillRect/>
          </a:stretch>
        </p:blipFill>
        <p:spPr bwMode="auto">
          <a:xfrm>
            <a:off x="436367" y="1016961"/>
            <a:ext cx="8437416" cy="5857224"/>
          </a:xfrm>
          <a:prstGeom prst="rect">
            <a:avLst/>
          </a:prstGeom>
          <a:noFill/>
        </p:spPr>
      </p:pic>
      <p:sp>
        <p:nvSpPr>
          <p:cNvPr id="5" name="TextBox 4"/>
          <p:cNvSpPr txBox="1"/>
          <p:nvPr/>
        </p:nvSpPr>
        <p:spPr>
          <a:xfrm>
            <a:off x="781463" y="77655"/>
            <a:ext cx="7747224" cy="830997"/>
          </a:xfrm>
          <a:prstGeom prst="rect">
            <a:avLst/>
          </a:prstGeom>
          <a:noFill/>
        </p:spPr>
        <p:txBody>
          <a:bodyPr wrap="square" rtlCol="0">
            <a:spAutoFit/>
          </a:bodyPr>
          <a:lstStyle/>
          <a:p>
            <a:pPr algn="ctr"/>
            <a:r>
              <a:rPr lang="uk-UA" sz="2400" b="1" dirty="0">
                <a:latin typeface="Georgia" pitchFamily="18" charset="0"/>
              </a:rPr>
              <a:t>У 2008 році музей відвідав президент Греції </a:t>
            </a:r>
            <a:r>
              <a:rPr lang="uk-UA" sz="2400" b="1" dirty="0" err="1">
                <a:latin typeface="Georgia" pitchFamily="18" charset="0"/>
              </a:rPr>
              <a:t>Каролос</a:t>
            </a:r>
            <a:r>
              <a:rPr lang="uk-UA" sz="2400" b="1" dirty="0">
                <a:latin typeface="Georgia" pitchFamily="18" charset="0"/>
              </a:rPr>
              <a:t> </a:t>
            </a:r>
            <a:r>
              <a:rPr lang="uk-UA" sz="2400" b="1" dirty="0" err="1">
                <a:latin typeface="Georgia" pitchFamily="18" charset="0"/>
              </a:rPr>
              <a:t>Папуліас</a:t>
            </a:r>
            <a:endParaRPr lang="uk-UA" sz="2400" b="1" dirty="0">
              <a:latin typeface="Georgia" pitchFamily="18" charset="0"/>
            </a:endParaRPr>
          </a:p>
        </p:txBody>
      </p:sp>
    </p:spTree>
    <p:extLst>
      <p:ext uri="{BB962C8B-B14F-4D97-AF65-F5344CB8AC3E}">
        <p14:creationId xmlns:p14="http://schemas.microsoft.com/office/powerpoint/2010/main" val="74028518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blio\Desktop\фото\DSC02351.JPG"/>
          <p:cNvPicPr>
            <a:picLocks noChangeAspect="1" noChangeArrowheads="1"/>
          </p:cNvPicPr>
          <p:nvPr/>
        </p:nvPicPr>
        <p:blipFill>
          <a:blip r:embed="rId2"/>
          <a:srcRect/>
          <a:stretch>
            <a:fillRect/>
          </a:stretch>
        </p:blipFill>
        <p:spPr bwMode="auto">
          <a:xfrm>
            <a:off x="0" y="0"/>
            <a:ext cx="9144000" cy="5361463"/>
          </a:xfrm>
          <a:prstGeom prst="rect">
            <a:avLst/>
          </a:prstGeom>
          <a:noFill/>
        </p:spPr>
      </p:pic>
      <p:sp>
        <p:nvSpPr>
          <p:cNvPr id="3" name="Прямоугольник 2"/>
          <p:cNvSpPr/>
          <p:nvPr/>
        </p:nvSpPr>
        <p:spPr>
          <a:xfrm>
            <a:off x="0" y="5500702"/>
            <a:ext cx="9144000" cy="1200329"/>
          </a:xfrm>
          <a:prstGeom prst="rect">
            <a:avLst/>
          </a:prstGeom>
        </p:spPr>
        <p:txBody>
          <a:bodyPr wrap="square">
            <a:spAutoFit/>
          </a:bodyPr>
          <a:lstStyle/>
          <a:p>
            <a:pPr algn="just"/>
            <a:r>
              <a:rPr lang="uk-UA" dirty="0" smtClean="0">
                <a:latin typeface="Times New Roman" pitchFamily="18" charset="0"/>
                <a:cs typeface="Times New Roman" pitchFamily="18" charset="0"/>
              </a:rPr>
              <a:t>        У роки окупації Ніжина німецько-фашистськими загарбниками завдяки подвигу співробітників книгозбірні Н. Г. Наркевич та З. К. Константинової основний фонд був збережений. Ризикуючи своїм життям вони протягом двох років окупації берегли книжкові скарби.</a:t>
            </a:r>
            <a:endParaRPr lang="uk-UA" dirty="0"/>
          </a:p>
        </p:txBody>
      </p:sp>
    </p:spTree>
  </p:cSld>
  <p:clrMapOvr>
    <a:masterClrMapping/>
  </p:clrMapOvr>
  <p:transition spd="slow">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iblio\Desktop\фото\Музей\53558962(1).jpg"/>
          <p:cNvPicPr>
            <a:picLocks noChangeAspect="1" noChangeArrowheads="1"/>
          </p:cNvPicPr>
          <p:nvPr/>
        </p:nvPicPr>
        <p:blipFill>
          <a:blip r:embed="rId2" cstate="print"/>
          <a:srcRect/>
          <a:stretch>
            <a:fillRect/>
          </a:stretch>
        </p:blipFill>
        <p:spPr bwMode="auto">
          <a:xfrm>
            <a:off x="0" y="-26630"/>
            <a:ext cx="9144000" cy="6868160"/>
          </a:xfrm>
          <a:prstGeom prst="rect">
            <a:avLst/>
          </a:prstGeom>
          <a:noFill/>
        </p:spPr>
      </p:pic>
    </p:spTree>
    <p:extLst>
      <p:ext uri="{BB962C8B-B14F-4D97-AF65-F5344CB8AC3E}">
        <p14:creationId xmlns:p14="http://schemas.microsoft.com/office/powerpoint/2010/main" val="113625343"/>
      </p:ext>
    </p:extLst>
  </p:cSld>
  <p:clrMapOvr>
    <a:masterClrMapping/>
  </p:clrMapOvr>
  <p:transition spd="slow">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iblio\Desktop\фото\Музей\103859064.jpg"/>
          <p:cNvPicPr>
            <a:picLocks noChangeAspect="1" noChangeArrowheads="1"/>
          </p:cNvPicPr>
          <p:nvPr/>
        </p:nvPicPr>
        <p:blipFill>
          <a:blip r:embed="rId2" cstate="print"/>
          <a:srcRect/>
          <a:stretch>
            <a:fillRect/>
          </a:stretch>
        </p:blipFill>
        <p:spPr bwMode="auto">
          <a:xfrm>
            <a:off x="5322" y="-6163"/>
            <a:ext cx="9138677" cy="6864163"/>
          </a:xfrm>
          <a:prstGeom prst="rect">
            <a:avLst/>
          </a:prstGeom>
          <a:noFill/>
        </p:spPr>
      </p:pic>
    </p:spTree>
    <p:extLst>
      <p:ext uri="{BB962C8B-B14F-4D97-AF65-F5344CB8AC3E}">
        <p14:creationId xmlns:p14="http://schemas.microsoft.com/office/powerpoint/2010/main" val="402295188"/>
      </p:ext>
    </p:extLst>
  </p:cSld>
  <p:clrMapOvr>
    <a:masterClrMapping/>
  </p:clrMapOvr>
  <p:transition spd="slow">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Рисунок 1" descr="P1000244.JPG"/>
          <p:cNvPicPr>
            <a:picLocks noChangeAspect="1"/>
          </p:cNvPicPr>
          <p:nvPr/>
        </p:nvPicPr>
        <p:blipFill>
          <a:blip r:embed="rId2"/>
          <a:srcRect/>
          <a:stretch>
            <a:fillRect/>
          </a:stretch>
        </p:blipFill>
        <p:spPr bwMode="auto">
          <a:xfrm>
            <a:off x="3000364" y="1857364"/>
            <a:ext cx="3231281" cy="4643470"/>
          </a:xfrm>
          <a:prstGeom prst="rect">
            <a:avLst/>
          </a:prstGeom>
          <a:noFill/>
          <a:ln w="9525">
            <a:noFill/>
            <a:miter lim="800000"/>
            <a:headEnd/>
            <a:tailEnd/>
          </a:ln>
        </p:spPr>
      </p:pic>
      <p:pic>
        <p:nvPicPr>
          <p:cNvPr id="33795" name="Рисунок 2" descr="P1000245.JPG"/>
          <p:cNvPicPr>
            <a:picLocks noChangeAspect="1"/>
          </p:cNvPicPr>
          <p:nvPr/>
        </p:nvPicPr>
        <p:blipFill>
          <a:blip r:embed="rId3" cstate="print"/>
          <a:srcRect/>
          <a:stretch>
            <a:fillRect/>
          </a:stretch>
        </p:blipFill>
        <p:spPr bwMode="auto">
          <a:xfrm>
            <a:off x="0" y="0"/>
            <a:ext cx="3000364" cy="4429125"/>
          </a:xfrm>
          <a:prstGeom prst="rect">
            <a:avLst/>
          </a:prstGeom>
          <a:noFill/>
          <a:ln w="9525">
            <a:noFill/>
            <a:miter lim="800000"/>
            <a:headEnd/>
            <a:tailEnd/>
          </a:ln>
        </p:spPr>
      </p:pic>
      <p:pic>
        <p:nvPicPr>
          <p:cNvPr id="33796" name="Рисунок 3" descr="P1000246.JPG"/>
          <p:cNvPicPr>
            <a:picLocks noChangeAspect="1"/>
          </p:cNvPicPr>
          <p:nvPr/>
        </p:nvPicPr>
        <p:blipFill>
          <a:blip r:embed="rId4" cstate="print"/>
          <a:srcRect/>
          <a:stretch>
            <a:fillRect/>
          </a:stretch>
        </p:blipFill>
        <p:spPr bwMode="auto">
          <a:xfrm>
            <a:off x="6215074" y="2714625"/>
            <a:ext cx="2928926" cy="4143375"/>
          </a:xfrm>
          <a:prstGeom prst="rect">
            <a:avLst/>
          </a:prstGeom>
          <a:noFill/>
          <a:ln w="9525">
            <a:noFill/>
            <a:miter lim="800000"/>
            <a:headEnd/>
            <a:tailEnd/>
          </a:ln>
        </p:spPr>
      </p:pic>
      <p:sp>
        <p:nvSpPr>
          <p:cNvPr id="5" name="TextBox 4"/>
          <p:cNvSpPr txBox="1"/>
          <p:nvPr/>
        </p:nvSpPr>
        <p:spPr>
          <a:xfrm>
            <a:off x="3071802" y="188640"/>
            <a:ext cx="5786478" cy="1569660"/>
          </a:xfrm>
          <a:prstGeom prst="rect">
            <a:avLst/>
          </a:prstGeom>
          <a:noFill/>
        </p:spPr>
        <p:txBody>
          <a:bodyPr wrap="square" rtlCol="0">
            <a:spAutoFit/>
          </a:bodyPr>
          <a:lstStyle/>
          <a:p>
            <a:pPr algn="ctr"/>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Наукові видання </a:t>
            </a:r>
          </a:p>
          <a:p>
            <a:pPr algn="ctr"/>
            <a:r>
              <a:rPr lang="uk-UA" sz="3200"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rPr>
              <a:t>музею рідкісної книги бібліотеки</a:t>
            </a:r>
            <a:endParaRPr lang="uk-UA" sz="3200" b="1" dirty="0">
              <a:ln w="12700">
                <a:solidFill>
                  <a:schemeClr val="tx2">
                    <a:satMod val="155000"/>
                  </a:schemeClr>
                </a:solidFill>
                <a:prstDash val="solid"/>
              </a:ln>
              <a:effectLst>
                <a:outerShdw blurRad="41275" dist="20320" dir="1800000" algn="tl" rotWithShape="0">
                  <a:srgbClr val="000000">
                    <a:alpha val="40000"/>
                  </a:srgbClr>
                </a:outerShdw>
              </a:effectLst>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Горизонтальный свиток 1"/>
          <p:cNvSpPr/>
          <p:nvPr/>
        </p:nvSpPr>
        <p:spPr>
          <a:xfrm>
            <a:off x="1000100" y="928670"/>
            <a:ext cx="7358113" cy="5143536"/>
          </a:xfrm>
          <a:prstGeom prst="horizontalScroll">
            <a:avLst/>
          </a:prstGeom>
        </p:spPr>
        <p:style>
          <a:lnRef idx="2">
            <a:schemeClr val="accent1">
              <a:shade val="50000"/>
            </a:schemeClr>
          </a:lnRef>
          <a:fillRef idx="1001">
            <a:schemeClr val="lt2"/>
          </a:fillRef>
          <a:effectRef idx="0">
            <a:schemeClr val="accent1"/>
          </a:effectRef>
          <a:fontRef idx="minor">
            <a:schemeClr val="lt1"/>
          </a:fontRef>
        </p:style>
        <p:txBody>
          <a:bodyPr anchor="ctr"/>
          <a:lstStyle/>
          <a:p>
            <a:pPr algn="ctr" fontAlgn="auto">
              <a:spcBef>
                <a:spcPts val="0"/>
              </a:spcBef>
              <a:spcAft>
                <a:spcPts val="0"/>
              </a:spcAft>
              <a:defRPr/>
            </a:pPr>
            <a:r>
              <a:rPr lang="ru-RU" dirty="0" smtClean="0">
                <a:latin typeface="Monotype Corsiva" pitchFamily="66" charset="0"/>
              </a:rPr>
              <a:t>ЗЗзЗззвоіпш7 ке9</a:t>
            </a:r>
            <a:endParaRPr lang="ru-RU" dirty="0">
              <a:latin typeface="Monotype Corsiva" pitchFamily="66" charset="0"/>
            </a:endParaRPr>
          </a:p>
        </p:txBody>
      </p:sp>
      <p:sp>
        <p:nvSpPr>
          <p:cNvPr id="6" name="TextBox 5"/>
          <p:cNvSpPr txBox="1"/>
          <p:nvPr/>
        </p:nvSpPr>
        <p:spPr>
          <a:xfrm>
            <a:off x="2214546" y="2428868"/>
            <a:ext cx="5429288" cy="1938992"/>
          </a:xfrm>
          <a:prstGeom prst="rect">
            <a:avLst/>
          </a:prstGeom>
          <a:noFill/>
        </p:spPr>
        <p:txBody>
          <a:bodyPr wrap="square" rtlCol="0">
            <a:spAutoFit/>
          </a:bodyPr>
          <a:lstStyle/>
          <a:p>
            <a:pPr algn="just"/>
            <a:r>
              <a:rPr lang="uk-UA" sz="2000" i="1" dirty="0" smtClean="0">
                <a:solidFill>
                  <a:schemeClr val="bg1"/>
                </a:solidFill>
                <a:effectLst>
                  <a:glow rad="63500">
                    <a:schemeClr val="accent1">
                      <a:satMod val="175000"/>
                      <a:alpha val="40000"/>
                    </a:schemeClr>
                  </a:glow>
                  <a:outerShdw blurRad="38100" dist="38100" dir="2700000" algn="tl">
                    <a:srgbClr val="000000">
                      <a:alpha val="43137"/>
                    </a:srgbClr>
                  </a:outerShdw>
                </a:effectLst>
                <a:latin typeface="Georgia" pitchFamily="18" charset="0"/>
              </a:rPr>
              <a:t>Запрошуємо Вас стати постійними читачами нашої бібліотеки, відчути на власному досвіді багатство мудрості книжкового фонду! Чекаємо Ваших відгуків та пропозицій на сторінках сайту!</a:t>
            </a:r>
            <a:endParaRPr lang="uk-UA" sz="2000" i="1"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descr="C:\Users\Biblio\Desktop\фото\DSC02432.JPG"/>
          <p:cNvPicPr>
            <a:picLocks noChangeAspect="1" noChangeArrowheads="1"/>
          </p:cNvPicPr>
          <p:nvPr/>
        </p:nvPicPr>
        <p:blipFill>
          <a:blip r:embed="rId2" cstate="print"/>
          <a:srcRect/>
          <a:stretch>
            <a:fillRect/>
          </a:stretch>
        </p:blipFill>
        <p:spPr bwMode="auto">
          <a:xfrm>
            <a:off x="0" y="0"/>
            <a:ext cx="4786314" cy="3589736"/>
          </a:xfrm>
          <a:prstGeom prst="rect">
            <a:avLst/>
          </a:prstGeom>
          <a:noFill/>
        </p:spPr>
      </p:pic>
      <p:pic>
        <p:nvPicPr>
          <p:cNvPr id="4" name="Picture 2" descr="C:\Users\Biblio\Desktop\фото\DSC02383.JPG"/>
          <p:cNvPicPr>
            <a:picLocks noChangeAspect="1" noChangeArrowheads="1"/>
          </p:cNvPicPr>
          <p:nvPr/>
        </p:nvPicPr>
        <p:blipFill>
          <a:blip r:embed="rId3" cstate="print"/>
          <a:srcRect/>
          <a:stretch>
            <a:fillRect/>
          </a:stretch>
        </p:blipFill>
        <p:spPr bwMode="auto">
          <a:xfrm>
            <a:off x="4667249" y="3500438"/>
            <a:ext cx="4476750" cy="3357562"/>
          </a:xfrm>
          <a:prstGeom prst="rect">
            <a:avLst/>
          </a:prstGeom>
          <a:noFill/>
        </p:spPr>
      </p:pic>
      <p:sp>
        <p:nvSpPr>
          <p:cNvPr id="5" name="TextBox 4"/>
          <p:cNvSpPr txBox="1"/>
          <p:nvPr/>
        </p:nvSpPr>
        <p:spPr>
          <a:xfrm>
            <a:off x="5500694" y="785794"/>
            <a:ext cx="2571768" cy="923330"/>
          </a:xfrm>
          <a:prstGeom prst="rect">
            <a:avLst/>
          </a:prstGeom>
          <a:noFill/>
        </p:spPr>
        <p:txBody>
          <a:bodyPr wrap="square" rtlCol="0">
            <a:spAutoFit/>
          </a:bodyPr>
          <a:lstStyle/>
          <a:p>
            <a:pPr algn="ctr"/>
            <a:r>
              <a:rPr lang="uk-UA" b="1" i="1" spc="300" dirty="0" smtClean="0">
                <a:latin typeface="Georgia" pitchFamily="18" charset="0"/>
              </a:rPr>
              <a:t>Нетлінні скарби нашої бібліотеки</a:t>
            </a:r>
            <a:endParaRPr lang="uk-UA" b="1" i="1" spc="300" dirty="0">
              <a:latin typeface="Georgia" pitchFamily="18" charset="0"/>
            </a:endParaRPr>
          </a:p>
        </p:txBody>
      </p:sp>
      <p:sp>
        <p:nvSpPr>
          <p:cNvPr id="6" name="TextBox 5"/>
          <p:cNvSpPr txBox="1"/>
          <p:nvPr/>
        </p:nvSpPr>
        <p:spPr>
          <a:xfrm>
            <a:off x="357158" y="4357694"/>
            <a:ext cx="3786214" cy="2246769"/>
          </a:xfrm>
          <a:prstGeom prst="rect">
            <a:avLst/>
          </a:prstGeom>
          <a:noFill/>
        </p:spPr>
        <p:txBody>
          <a:bodyPr wrap="square" rtlCol="0">
            <a:spAutoFit/>
          </a:bodyPr>
          <a:lstStyle/>
          <a:p>
            <a:r>
              <a:rPr lang="uk-UA" sz="2000" i="1" dirty="0" smtClean="0">
                <a:latin typeface="Georgia" pitchFamily="18" charset="0"/>
              </a:rPr>
              <a:t>Протягом багатьох століть почесну місію збирача, хранителя і передавача духовності та знання несла наша бібліотеки, яка і сьогодні зберігає </a:t>
            </a:r>
            <a:r>
              <a:rPr lang="uk-UA" sz="2000" b="1" i="1" dirty="0" smtClean="0">
                <a:latin typeface="Georgia" pitchFamily="18" charset="0"/>
              </a:rPr>
              <a:t>нетлінні</a:t>
            </a:r>
            <a:r>
              <a:rPr lang="uk-UA" sz="2000" i="1" dirty="0" smtClean="0">
                <a:latin typeface="Georgia" pitchFamily="18" charset="0"/>
              </a:rPr>
              <a:t> </a:t>
            </a:r>
            <a:r>
              <a:rPr lang="uk-UA" sz="2000" b="1" i="1" dirty="0" smtClean="0">
                <a:latin typeface="Georgia" pitchFamily="18" charset="0"/>
              </a:rPr>
              <a:t>скарби</a:t>
            </a:r>
            <a:r>
              <a:rPr lang="uk-UA" sz="2000" i="1" dirty="0" smtClean="0">
                <a:latin typeface="Georgia" pitchFamily="18" charset="0"/>
              </a:rPr>
              <a:t>.</a:t>
            </a:r>
            <a:endParaRPr lang="uk-UA" sz="2000" i="1" dirty="0">
              <a:latin typeface="Georgia" pitchFamily="18" charset="0"/>
            </a:endParaRP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2"/>
          <p:cNvSpPr txBox="1">
            <a:spLocks noChangeArrowheads="1"/>
          </p:cNvSpPr>
          <p:nvPr/>
        </p:nvSpPr>
        <p:spPr bwMode="auto">
          <a:xfrm>
            <a:off x="1142976" y="642938"/>
            <a:ext cx="7072337" cy="707886"/>
          </a:xfrm>
          <a:prstGeom prst="rect">
            <a:avLst/>
          </a:prstGeom>
          <a:noFill/>
          <a:ln w="9525">
            <a:noFill/>
            <a:miter lim="800000"/>
            <a:headEnd/>
            <a:tailEnd/>
          </a:ln>
        </p:spPr>
        <p:txBody>
          <a:bodyPr wrap="square">
            <a:spAutoFit/>
          </a:bodyPr>
          <a:lstStyle/>
          <a:p>
            <a:pPr algn="ctr"/>
            <a:r>
              <a:rPr lang="uk-UA" sz="4000" dirty="0">
                <a:latin typeface="Bookman Old Style" pitchFamily="18" charset="0"/>
              </a:rPr>
              <a:t>     </a:t>
            </a:r>
            <a:endParaRPr lang="ru-RU" sz="3200" b="1" dirty="0">
              <a:latin typeface="Georgia" pitchFamily="18" charset="0"/>
            </a:endParaRPr>
          </a:p>
        </p:txBody>
      </p:sp>
      <p:sp>
        <p:nvSpPr>
          <p:cNvPr id="53255" name="TextBox 7"/>
          <p:cNvSpPr txBox="1">
            <a:spLocks noChangeArrowheads="1"/>
          </p:cNvSpPr>
          <p:nvPr/>
        </p:nvSpPr>
        <p:spPr bwMode="auto">
          <a:xfrm>
            <a:off x="5429250" y="5072063"/>
            <a:ext cx="2928938" cy="461962"/>
          </a:xfrm>
          <a:prstGeom prst="rect">
            <a:avLst/>
          </a:prstGeom>
          <a:noFill/>
          <a:ln w="9525">
            <a:noFill/>
            <a:miter lim="800000"/>
            <a:headEnd/>
            <a:tailEnd/>
          </a:ln>
        </p:spPr>
        <p:txBody>
          <a:bodyPr>
            <a:spAutoFit/>
          </a:bodyPr>
          <a:lstStyle/>
          <a:p>
            <a:r>
              <a:rPr lang="uk-UA" sz="2400">
                <a:latin typeface="Times New Roman" pitchFamily="18" charset="0"/>
                <a:cs typeface="Times New Roman" pitchFamily="18" charset="0"/>
              </a:rPr>
              <a:t> </a:t>
            </a:r>
            <a:endParaRPr lang="ru-RU" sz="2400">
              <a:latin typeface="Times New Roman" pitchFamily="18" charset="0"/>
              <a:cs typeface="Times New Roman" pitchFamily="18" charset="0"/>
            </a:endParaRPr>
          </a:p>
        </p:txBody>
      </p:sp>
      <p:sp>
        <p:nvSpPr>
          <p:cNvPr id="9" name="TextBox 8"/>
          <p:cNvSpPr txBox="1"/>
          <p:nvPr/>
        </p:nvSpPr>
        <p:spPr>
          <a:xfrm>
            <a:off x="323528" y="5534025"/>
            <a:ext cx="8458283" cy="1015663"/>
          </a:xfrm>
          <a:prstGeom prst="rect">
            <a:avLst/>
          </a:prstGeom>
          <a:noFill/>
        </p:spPr>
        <p:txBody>
          <a:bodyPr wrap="square" rtlCol="0">
            <a:spAutoFit/>
          </a:bodyPr>
          <a:lstStyle/>
          <a:p>
            <a:pPr algn="ctr"/>
            <a:r>
              <a:rPr lang="uk-UA" sz="2400" dirty="0" smtClean="0">
                <a:ln w="18415" cmpd="sng">
                  <a:solidFill>
                    <a:srgbClr val="FFFFFF"/>
                  </a:solidFill>
                  <a:prstDash val="solid"/>
                </a:ln>
                <a:solidFill>
                  <a:srgbClr val="FFFFFF"/>
                </a:solidFill>
                <a:effectLst>
                  <a:glow rad="139700">
                    <a:schemeClr val="accent5">
                      <a:satMod val="175000"/>
                      <a:alpha val="40000"/>
                    </a:schemeClr>
                  </a:glow>
                  <a:outerShdw blurRad="38100" dist="38100" dir="2700000" algn="tl">
                    <a:srgbClr val="000000">
                      <a:alpha val="43137"/>
                    </a:srgbClr>
                  </a:outerShdw>
                </a:effectLst>
                <a:latin typeface="Georgia" pitchFamily="18" charset="0"/>
              </a:rPr>
              <a:t>Директор</a:t>
            </a:r>
            <a:r>
              <a:rPr lang="uk-UA" sz="3600" dirty="0" smtClean="0">
                <a:ln w="18415" cmpd="sng">
                  <a:solidFill>
                    <a:srgbClr val="FFFFFF"/>
                  </a:solidFill>
                  <a:prstDash val="solid"/>
                </a:ln>
                <a:solidFill>
                  <a:srgbClr val="FFFFFF"/>
                </a:solidFill>
                <a:effectLst>
                  <a:glow rad="139700">
                    <a:schemeClr val="accent5">
                      <a:satMod val="175000"/>
                      <a:alpha val="40000"/>
                    </a:schemeClr>
                  </a:glow>
                  <a:outerShdw blurRad="38100" dist="38100" dir="2700000" algn="tl">
                    <a:srgbClr val="000000">
                      <a:alpha val="43137"/>
                    </a:srgbClr>
                  </a:outerShdw>
                </a:effectLst>
                <a:latin typeface="Georgia" pitchFamily="18" charset="0"/>
              </a:rPr>
              <a:t>  </a:t>
            </a:r>
            <a:r>
              <a:rPr lang="uk-UA" sz="2400" dirty="0" smtClean="0">
                <a:ln w="18415" cmpd="sng">
                  <a:solidFill>
                    <a:srgbClr val="FFFFFF"/>
                  </a:solidFill>
                  <a:prstDash val="solid"/>
                </a:ln>
                <a:solidFill>
                  <a:srgbClr val="FFFFFF"/>
                </a:solidFill>
                <a:effectLst>
                  <a:glow rad="139700">
                    <a:schemeClr val="accent5">
                      <a:satMod val="175000"/>
                      <a:alpha val="40000"/>
                    </a:schemeClr>
                  </a:glow>
                  <a:outerShdw blurRad="38100" dist="38100" dir="2700000" algn="tl">
                    <a:srgbClr val="000000">
                      <a:alpha val="43137"/>
                    </a:srgbClr>
                  </a:outerShdw>
                </a:effectLst>
                <a:latin typeface="Georgia" pitchFamily="18" charset="0"/>
              </a:rPr>
              <a:t>бібліотеки   </a:t>
            </a:r>
          </a:p>
          <a:p>
            <a:pPr algn="ctr"/>
            <a:r>
              <a:rPr lang="uk-UA" sz="2400" dirty="0" smtClean="0">
                <a:ln w="18415" cmpd="sng">
                  <a:solidFill>
                    <a:srgbClr val="FFFFFF"/>
                  </a:solidFill>
                  <a:prstDash val="solid"/>
                </a:ln>
                <a:solidFill>
                  <a:srgbClr val="FFFFFF"/>
                </a:solidFill>
                <a:effectLst>
                  <a:glow rad="139700">
                    <a:schemeClr val="accent5">
                      <a:satMod val="175000"/>
                      <a:alpha val="40000"/>
                    </a:schemeClr>
                  </a:glow>
                  <a:outerShdw blurRad="38100" dist="38100" dir="2700000" algn="tl">
                    <a:srgbClr val="000000">
                      <a:alpha val="43137"/>
                    </a:srgbClr>
                  </a:outerShdw>
                </a:effectLst>
                <a:latin typeface="Georgia" pitchFamily="18" charset="0"/>
              </a:rPr>
              <a:t>   Морозов  Олександр  Сергійович</a:t>
            </a:r>
            <a:endParaRPr lang="uk-UA" sz="2400" dirty="0">
              <a:ln w="18415" cmpd="sng">
                <a:solidFill>
                  <a:srgbClr val="FFFFFF"/>
                </a:solidFill>
                <a:prstDash val="solid"/>
              </a:ln>
              <a:solidFill>
                <a:srgbClr val="FFFFFF"/>
              </a:solidFill>
              <a:effectLst>
                <a:glow rad="139700">
                  <a:schemeClr val="accent5">
                    <a:satMod val="175000"/>
                    <a:alpha val="40000"/>
                  </a:schemeClr>
                </a:glow>
                <a:outerShdw blurRad="38100" dist="38100" dir="2700000" algn="tl">
                  <a:srgbClr val="000000">
                    <a:alpha val="43137"/>
                  </a:srgbClr>
                </a:outerShdw>
              </a:effectLst>
              <a:latin typeface="Georgia" pitchFamily="18" charset="0"/>
            </a:endParaRPr>
          </a:p>
        </p:txBody>
      </p:sp>
      <p:sp>
        <p:nvSpPr>
          <p:cNvPr id="10" name="TextBox 9"/>
          <p:cNvSpPr txBox="1"/>
          <p:nvPr/>
        </p:nvSpPr>
        <p:spPr>
          <a:xfrm>
            <a:off x="5357818" y="1841242"/>
            <a:ext cx="1214446" cy="400110"/>
          </a:xfrm>
          <a:prstGeom prst="rect">
            <a:avLst/>
          </a:prstGeom>
          <a:noFill/>
        </p:spPr>
        <p:txBody>
          <a:bodyPr wrap="square" rtlCol="0">
            <a:spAutoFit/>
          </a:bodyPr>
          <a:lstStyle/>
          <a:p>
            <a:r>
              <a:rPr lang="uk-UA" dirty="0" smtClean="0">
                <a:latin typeface="Georgia" pitchFamily="18" charset="0"/>
              </a:rPr>
              <a:t> </a:t>
            </a:r>
            <a:endParaRPr lang="uk-UA" sz="2000" i="1" dirty="0">
              <a:latin typeface="Georgia" pitchFamily="18" charset="0"/>
            </a:endParaRPr>
          </a:p>
        </p:txBody>
      </p:sp>
      <p:pic>
        <p:nvPicPr>
          <p:cNvPr id="7" name="Picture 3" descr="C:\Users\Biblio\Desktop\фото\DSC02428.JPG"/>
          <p:cNvPicPr>
            <a:picLocks noChangeAspect="1" noChangeArrowheads="1"/>
          </p:cNvPicPr>
          <p:nvPr/>
        </p:nvPicPr>
        <p:blipFill rotWithShape="1">
          <a:blip r:embed="rId2" cstate="print">
            <a:lum contrast="10000"/>
          </a:blip>
          <a:srcRect t="17461" b="8537"/>
          <a:stretch/>
        </p:blipFill>
        <p:spPr bwMode="auto">
          <a:xfrm>
            <a:off x="1187624" y="702672"/>
            <a:ext cx="6667648" cy="4369391"/>
          </a:xfrm>
          <a:prstGeom prst="rect">
            <a:avLst/>
          </a:prstGeom>
          <a:noFill/>
        </p:spPr>
      </p:pic>
      <p:pic>
        <p:nvPicPr>
          <p:cNvPr id="11" name="Picture 2" descr="E:\Нові матеріали\morozov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456085"/>
            <a:ext cx="3229728" cy="4077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Екскурсія  бібліотекою(2)">
  <a:themeElements>
    <a:clrScheme name="Другая 2">
      <a:dk1>
        <a:sysClr val="windowText" lastClr="000000"/>
      </a:dk1>
      <a:lt1>
        <a:sysClr val="window" lastClr="FFFFFF"/>
      </a:lt1>
      <a:dk2>
        <a:srgbClr val="548DD4"/>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364</TotalTime>
  <Words>865</Words>
  <Application>Microsoft Office PowerPoint</Application>
  <PresentationFormat>Экран (4:3)</PresentationFormat>
  <Paragraphs>162</Paragraphs>
  <Slides>73</Slides>
  <Notes>5</Notes>
  <HiddenSlides>0</HiddenSlides>
  <MMClips>0</MMClips>
  <ScaleCrop>false</ScaleCrop>
  <HeadingPairs>
    <vt:vector size="4" baseType="variant">
      <vt:variant>
        <vt:lpstr>Тема</vt:lpstr>
      </vt:variant>
      <vt:variant>
        <vt:i4>1</vt:i4>
      </vt:variant>
      <vt:variant>
        <vt:lpstr>Заголовки слайдов</vt:lpstr>
      </vt:variant>
      <vt:variant>
        <vt:i4>73</vt:i4>
      </vt:variant>
    </vt:vector>
  </HeadingPairs>
  <TitlesOfParts>
    <vt:vector size="74" baseType="lpstr">
      <vt:lpstr>Екскурсія  бібліотекою(2)</vt:lpstr>
      <vt:lpstr>Презентация PowerPoint</vt:lpstr>
      <vt:lpstr>Презентация PowerPoint</vt:lpstr>
      <vt:lpstr>Презентация PowerPoint</vt:lpstr>
      <vt:lpstr>Презентация PowerPoint</vt:lpstr>
      <vt:lpstr>Презентация PowerPoint</vt:lpstr>
      <vt:lpstr>Засновник бібліотеки  О. Г. Кушелєв-Безбородько</vt:lpstr>
      <vt:lpstr>Презентация PowerPoint</vt:lpstr>
      <vt:lpstr>Презентация PowerPoint</vt:lpstr>
      <vt:lpstr>Презентация PowerPoint</vt:lpstr>
      <vt:lpstr>Заступник  директора бібліотеки       Ворона  Віра  Андріївна</vt:lpstr>
      <vt:lpstr>Відділи бібліотеки</vt:lpstr>
      <vt:lpstr>Презентация PowerPoint</vt:lpstr>
      <vt:lpstr>Презентация PowerPoint</vt:lpstr>
      <vt:lpstr>Презентация PowerPoint</vt:lpstr>
      <vt:lpstr>Презентация PowerPoint</vt:lpstr>
      <vt:lpstr>Інформаційно-бібліографічний відділ</vt:lpstr>
      <vt:lpstr>Завідувач відділу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Формується база даних користувачів “Читач” </vt:lpstr>
      <vt:lpstr>Презентация PowerPoint</vt:lpstr>
      <vt:lpstr>Презентация PowerPoint</vt:lpstr>
      <vt:lpstr>Презентация PowerPoint</vt:lpstr>
      <vt:lpstr>Презентация PowerPoint</vt:lpstr>
      <vt:lpstr>Завідувач сектору наукового абонементу</vt:lpstr>
      <vt:lpstr>Презентация PowerPoint</vt:lpstr>
      <vt:lpstr>Презентация PowerPoint</vt:lpstr>
      <vt:lpstr>Фонд читального  залу № 2</vt:lpstr>
      <vt:lpstr>Презентация PowerPoint</vt:lpstr>
      <vt:lpstr>Презентация PowerPoint</vt:lpstr>
      <vt:lpstr>Презентация PowerPoint</vt:lpstr>
      <vt:lpstr>Фонд читального залу № 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ВІДДІЛ ЗБЕРІГАННЯ ФОНДІВ ТА РІДКІСНОЇ КНИГИ. МУЗЕЙ РІДКІСНОЇ КНИГИ </vt:lpstr>
      <vt:lpstr>Презентация PowerPoint</vt:lpstr>
      <vt:lpstr>Презентация PowerPoint</vt:lpstr>
      <vt:lpstr>Презентация PowerPoint</vt:lpstr>
      <vt:lpstr>Презентация PowerPoint</vt:lpstr>
      <vt:lpstr>Музей рідкісної книги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Biblio</dc:creator>
  <cp:lastModifiedBy>Пользователь Windows</cp:lastModifiedBy>
  <cp:revision>51</cp:revision>
  <dcterms:created xsi:type="dcterms:W3CDTF">2015-02-23T09:54:44Z</dcterms:created>
  <dcterms:modified xsi:type="dcterms:W3CDTF">2015-03-04T07:31:03Z</dcterms:modified>
</cp:coreProperties>
</file>